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4"/>
  </p:sldMasterIdLst>
  <p:notesMasterIdLst>
    <p:notesMasterId r:id="rId24"/>
  </p:notesMasterIdLst>
  <p:handoutMasterIdLst>
    <p:handoutMasterId r:id="rId25"/>
  </p:handoutMasterIdLst>
  <p:sldIdLst>
    <p:sldId id="535" r:id="rId5"/>
    <p:sldId id="528" r:id="rId6"/>
    <p:sldId id="527" r:id="rId7"/>
    <p:sldId id="529" r:id="rId8"/>
    <p:sldId id="526" r:id="rId9"/>
    <p:sldId id="538" r:id="rId10"/>
    <p:sldId id="536" r:id="rId11"/>
    <p:sldId id="539" r:id="rId12"/>
    <p:sldId id="258" r:id="rId13"/>
    <p:sldId id="493" r:id="rId14"/>
    <p:sldId id="470" r:id="rId15"/>
    <p:sldId id="387" r:id="rId16"/>
    <p:sldId id="292" r:id="rId17"/>
    <p:sldId id="385" r:id="rId18"/>
    <p:sldId id="534" r:id="rId19"/>
    <p:sldId id="293" r:id="rId20"/>
    <p:sldId id="294" r:id="rId21"/>
    <p:sldId id="537" r:id="rId22"/>
    <p:sldId id="29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9B83F3-57B1-3722-83AC-8244E023033C}" name="Maurice Claassens" initials="MC" userId="S::macl@ennhri.org::3c36a97e-904b-4be3-a69d-a2b6838c7e5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5B91"/>
    <a:srgbClr val="401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08368D-91A1-4CA1-AFB2-0F68258ACF1C}" v="38" dt="2023-12-12T09:21:45.5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Stijl, licht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Stijl, lich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0588" autoAdjust="0"/>
  </p:normalViewPr>
  <p:slideViewPr>
    <p:cSldViewPr snapToGrid="0">
      <p:cViewPr varScale="1">
        <p:scale>
          <a:sx n="32" d="100"/>
          <a:sy n="32" d="100"/>
        </p:scale>
        <p:origin x="1952" y="20"/>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7F914A3-684B-4266-8E80-283E656B99B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7449A36-DEF3-4759-9D59-11FB15AC2D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4BAAF8-3571-476C-9AC4-864E015E5AAA}" type="datetimeFigureOut">
              <a:rPr lang="en-US" smtClean="0"/>
              <a:t>12/14/2023</a:t>
            </a:fld>
            <a:endParaRPr lang="en-US"/>
          </a:p>
        </p:txBody>
      </p:sp>
      <p:sp>
        <p:nvSpPr>
          <p:cNvPr id="4" name="Footer Placeholder 3">
            <a:extLst>
              <a:ext uri="{FF2B5EF4-FFF2-40B4-BE49-F238E27FC236}">
                <a16:creationId xmlns:a16="http://schemas.microsoft.com/office/drawing/2014/main" id="{28A6A42F-0CD1-4686-94B7-9F49E085C9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92E66E-2CB6-4303-A3FF-3AF7E70103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56BE55-92B4-42C4-9334-29BCB87EA9BD}" type="slidenum">
              <a:rPr lang="en-US" smtClean="0"/>
              <a:t>‹#›</a:t>
            </a:fld>
            <a:endParaRPr lang="en-US"/>
          </a:p>
        </p:txBody>
      </p:sp>
    </p:spTree>
    <p:extLst>
      <p:ext uri="{BB962C8B-B14F-4D97-AF65-F5344CB8AC3E}">
        <p14:creationId xmlns:p14="http://schemas.microsoft.com/office/powerpoint/2010/main" val="3914328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3DB06C-5024-4A87-8077-CE0770B83A39}"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587CB5-0A2D-488B-A26E-D19D78D1FDE5}" type="slidenum">
              <a:rPr lang="en-US" smtClean="0"/>
              <a:t>‹#›</a:t>
            </a:fld>
            <a:endParaRPr lang="en-US"/>
          </a:p>
        </p:txBody>
      </p:sp>
    </p:spTree>
    <p:extLst>
      <p:ext uri="{BB962C8B-B14F-4D97-AF65-F5344CB8AC3E}">
        <p14:creationId xmlns:p14="http://schemas.microsoft.com/office/powerpoint/2010/main" val="376273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User_interface"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rtificialintelligenceact.eu/"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coe.int/en/web/artificial-intelligence/cai"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en.wikipedia.org/wiki/Sovereign_state"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en.wikipedia.org/wiki/National_security"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1</a:t>
            </a:fld>
            <a:endParaRPr lang="en-US"/>
          </a:p>
        </p:txBody>
      </p:sp>
    </p:spTree>
    <p:extLst>
      <p:ext uri="{BB962C8B-B14F-4D97-AF65-F5344CB8AC3E}">
        <p14:creationId xmlns:p14="http://schemas.microsoft.com/office/powerpoint/2010/main" val="2837706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Beïnvloeding – moreel gezag </a:t>
            </a:r>
          </a:p>
          <a:p>
            <a:r>
              <a:rPr lang="nl-BE" dirty="0"/>
              <a:t>Antropomorfisme</a:t>
            </a:r>
          </a:p>
          <a:p>
            <a:r>
              <a:rPr lang="nl-BE" dirty="0"/>
              <a:t>Rechtspersoonlijkheid? </a:t>
            </a:r>
          </a:p>
          <a:p>
            <a:endParaRPr lang="nl-BE" dirty="0"/>
          </a:p>
          <a:p>
            <a:r>
              <a:rPr lang="nl-BE" dirty="0"/>
              <a:t>Risk of </a:t>
            </a:r>
            <a:r>
              <a:rPr lang="nl-BE" dirty="0" err="1"/>
              <a:t>manipulation</a:t>
            </a:r>
            <a:r>
              <a:rPr lang="nl-BE" dirty="0"/>
              <a:t>, </a:t>
            </a:r>
            <a:r>
              <a:rPr lang="nl-BE" dirty="0" err="1"/>
              <a:t>lower</a:t>
            </a:r>
            <a:r>
              <a:rPr lang="nl-BE" dirty="0"/>
              <a:t> </a:t>
            </a:r>
            <a:r>
              <a:rPr lang="nl-BE" dirty="0" err="1"/>
              <a:t>self</a:t>
            </a:r>
            <a:r>
              <a:rPr lang="nl-BE" dirty="0"/>
              <a:t> </a:t>
            </a:r>
            <a:r>
              <a:rPr lang="nl-BE" dirty="0" err="1"/>
              <a:t>esteem</a:t>
            </a:r>
            <a:endParaRPr lang="nl-BE" dirty="0"/>
          </a:p>
          <a:p>
            <a:r>
              <a:rPr lang="nl-BE" dirty="0" err="1"/>
              <a:t>Anthropomorphism</a:t>
            </a:r>
            <a:r>
              <a:rPr lang="nl-BE" dirty="0"/>
              <a:t> &amp; </a:t>
            </a:r>
            <a:r>
              <a:rPr lang="nl-BE" dirty="0" err="1"/>
              <a:t>addiction</a:t>
            </a:r>
            <a:endParaRPr lang="nl-BE" dirty="0"/>
          </a:p>
          <a:p>
            <a:r>
              <a:rPr lang="nl-BE" dirty="0"/>
              <a:t>Bias </a:t>
            </a:r>
            <a:r>
              <a:rPr lang="nl-BE" dirty="0" err="1"/>
              <a:t>and</a:t>
            </a:r>
            <a:r>
              <a:rPr lang="nl-BE" dirty="0"/>
              <a:t> </a:t>
            </a:r>
            <a:r>
              <a:rPr lang="nl-BE" dirty="0" err="1"/>
              <a:t>discrimination</a:t>
            </a:r>
            <a:endParaRPr lang="nl-BE" dirty="0"/>
          </a:p>
          <a:p>
            <a:r>
              <a:rPr lang="nl-BE" dirty="0"/>
              <a:t>Different </a:t>
            </a:r>
            <a:r>
              <a:rPr lang="nl-BE" dirty="0" err="1"/>
              <a:t>moral</a:t>
            </a:r>
            <a:r>
              <a:rPr lang="nl-BE" dirty="0"/>
              <a:t> </a:t>
            </a:r>
            <a:r>
              <a:rPr lang="nl-BE" dirty="0" err="1"/>
              <a:t>standards</a:t>
            </a:r>
            <a:endParaRPr lang="nl-BE" dirty="0"/>
          </a:p>
          <a:p>
            <a:r>
              <a:rPr lang="nl-BE" dirty="0"/>
              <a:t>Privacy issues</a:t>
            </a:r>
            <a:endParaRPr lang="LID4096" dirty="0"/>
          </a:p>
        </p:txBody>
      </p:sp>
      <p:sp>
        <p:nvSpPr>
          <p:cNvPr id="4" name="Tijdelijke aanduiding voor dianummer 3"/>
          <p:cNvSpPr>
            <a:spLocks noGrp="1"/>
          </p:cNvSpPr>
          <p:nvPr>
            <p:ph type="sldNum" sz="quarter" idx="5"/>
          </p:nvPr>
        </p:nvSpPr>
        <p:spPr/>
        <p:txBody>
          <a:bodyPr/>
          <a:lstStyle/>
          <a:p>
            <a:fld id="{6A47539A-C1D8-C74F-BBD2-FCE23BAED9A4}" type="slidenum">
              <a:rPr lang="nl-BE" smtClean="0"/>
              <a:t>2</a:t>
            </a:fld>
            <a:endParaRPr lang="nl-BE"/>
          </a:p>
        </p:txBody>
      </p:sp>
    </p:spTree>
    <p:extLst>
      <p:ext uri="{BB962C8B-B14F-4D97-AF65-F5344CB8AC3E}">
        <p14:creationId xmlns:p14="http://schemas.microsoft.com/office/powerpoint/2010/main" val="3992032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Ethische vragen</a:t>
            </a:r>
          </a:p>
          <a:p>
            <a:endParaRPr lang="nl-BE" dirty="0"/>
          </a:p>
          <a:p>
            <a:r>
              <a:rPr lang="nl-BE" dirty="0" err="1"/>
              <a:t>Ethical</a:t>
            </a:r>
            <a:r>
              <a:rPr lang="nl-BE" dirty="0"/>
              <a:t> </a:t>
            </a:r>
            <a:r>
              <a:rPr lang="nl-BE" dirty="0" err="1"/>
              <a:t>questions</a:t>
            </a:r>
            <a:endParaRPr lang="LID4096" dirty="0"/>
          </a:p>
        </p:txBody>
      </p:sp>
      <p:sp>
        <p:nvSpPr>
          <p:cNvPr id="4" name="Tijdelijke aanduiding voor dianummer 3"/>
          <p:cNvSpPr>
            <a:spLocks noGrp="1"/>
          </p:cNvSpPr>
          <p:nvPr>
            <p:ph type="sldNum" sz="quarter" idx="5"/>
          </p:nvPr>
        </p:nvSpPr>
        <p:spPr/>
        <p:txBody>
          <a:bodyPr/>
          <a:lstStyle/>
          <a:p>
            <a:fld id="{6A47539A-C1D8-C74F-BBD2-FCE23BAED9A4}" type="slidenum">
              <a:rPr lang="nl-BE" smtClean="0"/>
              <a:t>3</a:t>
            </a:fld>
            <a:endParaRPr lang="nl-BE"/>
          </a:p>
        </p:txBody>
      </p:sp>
    </p:spTree>
    <p:extLst>
      <p:ext uri="{BB962C8B-B14F-4D97-AF65-F5344CB8AC3E}">
        <p14:creationId xmlns:p14="http://schemas.microsoft.com/office/powerpoint/2010/main" val="1565237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Democratie en de rechtstaat</a:t>
            </a:r>
          </a:p>
          <a:p>
            <a:endParaRPr lang="nl-BE" dirty="0"/>
          </a:p>
          <a:p>
            <a:r>
              <a:rPr lang="nl-BE" dirty="0"/>
              <a:t>Dark </a:t>
            </a:r>
            <a:r>
              <a:rPr lang="nl-BE" dirty="0" err="1"/>
              <a:t>patterns</a:t>
            </a:r>
            <a:r>
              <a:rPr lang="nl-BE" dirty="0"/>
              <a:t> (</a:t>
            </a:r>
            <a:r>
              <a:rPr lang="en-US" b="0" i="0" dirty="0">
                <a:solidFill>
                  <a:srgbClr val="202122"/>
                </a:solidFill>
                <a:effectLst/>
                <a:latin typeface="Arial" panose="020B0604020202020204" pitchFamily="34" charset="0"/>
              </a:rPr>
              <a:t>is "a </a:t>
            </a:r>
            <a:r>
              <a:rPr lang="en-US" b="0" i="0" u="none" strike="noStrike" dirty="0">
                <a:solidFill>
                  <a:srgbClr val="3366CC"/>
                </a:solidFill>
                <a:effectLst/>
                <a:latin typeface="Arial" panose="020B0604020202020204" pitchFamily="34" charset="0"/>
                <a:hlinkClick r:id="rId3" tooltip="User interface"/>
              </a:rPr>
              <a:t>user interface</a:t>
            </a:r>
            <a:r>
              <a:rPr lang="en-US" b="0" i="0" dirty="0">
                <a:solidFill>
                  <a:srgbClr val="202122"/>
                </a:solidFill>
                <a:effectLst/>
                <a:latin typeface="Arial" panose="020B0604020202020204" pitchFamily="34" charset="0"/>
              </a:rPr>
              <a:t> that has been carefully crafted to trick users into doing things,)</a:t>
            </a:r>
            <a:r>
              <a:rPr lang="nl-BE" dirty="0"/>
              <a:t>, echo </a:t>
            </a:r>
            <a:r>
              <a:rPr lang="nl-BE" dirty="0" err="1"/>
              <a:t>chambers</a:t>
            </a:r>
            <a:r>
              <a:rPr lang="nl-BE" dirty="0"/>
              <a:t>, </a:t>
            </a:r>
            <a:endParaRPr lang="LID4096" dirty="0"/>
          </a:p>
        </p:txBody>
      </p:sp>
      <p:sp>
        <p:nvSpPr>
          <p:cNvPr id="4" name="Tijdelijke aanduiding voor dianummer 3"/>
          <p:cNvSpPr>
            <a:spLocks noGrp="1"/>
          </p:cNvSpPr>
          <p:nvPr>
            <p:ph type="sldNum" sz="quarter" idx="5"/>
          </p:nvPr>
        </p:nvSpPr>
        <p:spPr/>
        <p:txBody>
          <a:bodyPr/>
          <a:lstStyle/>
          <a:p>
            <a:fld id="{6A47539A-C1D8-C74F-BBD2-FCE23BAED9A4}" type="slidenum">
              <a:rPr lang="nl-BE" smtClean="0"/>
              <a:t>4</a:t>
            </a:fld>
            <a:endParaRPr lang="nl-BE"/>
          </a:p>
        </p:txBody>
      </p:sp>
    </p:spTree>
    <p:extLst>
      <p:ext uri="{BB962C8B-B14F-4D97-AF65-F5344CB8AC3E}">
        <p14:creationId xmlns:p14="http://schemas.microsoft.com/office/powerpoint/2010/main" val="3829034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Misinformation </a:t>
            </a:r>
            <a:r>
              <a:rPr lang="nl-BE" dirty="0" err="1"/>
              <a:t>and</a:t>
            </a:r>
            <a:r>
              <a:rPr lang="nl-BE" dirty="0"/>
              <a:t> </a:t>
            </a:r>
            <a:r>
              <a:rPr lang="nl-BE" dirty="0" err="1"/>
              <a:t>polarisation</a:t>
            </a:r>
            <a:endParaRPr lang="LID4096" dirty="0"/>
          </a:p>
        </p:txBody>
      </p:sp>
      <p:sp>
        <p:nvSpPr>
          <p:cNvPr id="4" name="Tijdelijke aanduiding voor dianummer 3"/>
          <p:cNvSpPr>
            <a:spLocks noGrp="1"/>
          </p:cNvSpPr>
          <p:nvPr>
            <p:ph type="sldNum" sz="quarter" idx="5"/>
          </p:nvPr>
        </p:nvSpPr>
        <p:spPr/>
        <p:txBody>
          <a:bodyPr/>
          <a:lstStyle/>
          <a:p>
            <a:fld id="{6A47539A-C1D8-C74F-BBD2-FCE23BAED9A4}" type="slidenum">
              <a:rPr lang="nl-BE" smtClean="0"/>
              <a:t>5</a:t>
            </a:fld>
            <a:endParaRPr lang="nl-BE"/>
          </a:p>
        </p:txBody>
      </p:sp>
    </p:spTree>
    <p:extLst>
      <p:ext uri="{BB962C8B-B14F-4D97-AF65-F5344CB8AC3E}">
        <p14:creationId xmlns:p14="http://schemas.microsoft.com/office/powerpoint/2010/main" val="103869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a:t>Impressive</a:t>
            </a:r>
            <a:r>
              <a:rPr lang="nl-BE" dirty="0"/>
              <a:t>, </a:t>
            </a:r>
            <a:r>
              <a:rPr lang="nl-BE" dirty="0" err="1"/>
              <a:t>fast</a:t>
            </a:r>
            <a:r>
              <a:rPr lang="nl-BE" dirty="0"/>
              <a:t>, </a:t>
            </a:r>
            <a:r>
              <a:rPr lang="nl-BE" dirty="0" err="1"/>
              <a:t>efficient</a:t>
            </a:r>
            <a:endParaRPr lang="nl-BE" dirty="0"/>
          </a:p>
          <a:p>
            <a:endParaRPr lang="nl-BE" dirty="0"/>
          </a:p>
          <a:p>
            <a:r>
              <a:rPr lang="nl-BE" dirty="0"/>
              <a:t>But apart </a:t>
            </a:r>
            <a:r>
              <a:rPr lang="nl-BE" dirty="0" err="1"/>
              <a:t>from</a:t>
            </a:r>
            <a:r>
              <a:rPr lang="nl-BE" dirty="0"/>
              <a:t> privacy concerns, </a:t>
            </a:r>
            <a:r>
              <a:rPr lang="nl-BE" dirty="0" err="1"/>
              <a:t>accuracy</a:t>
            </a:r>
            <a:r>
              <a:rPr lang="nl-BE" dirty="0"/>
              <a:t> </a:t>
            </a:r>
            <a:r>
              <a:rPr lang="nl-BE" dirty="0" err="1"/>
              <a:t>etc</a:t>
            </a:r>
            <a:r>
              <a:rPr lang="nl-BE" dirty="0"/>
              <a:t> </a:t>
            </a:r>
            <a:r>
              <a:rPr lang="nl-BE" dirty="0" err="1"/>
              <a:t>be</a:t>
            </a:r>
            <a:r>
              <a:rPr lang="nl-BE" dirty="0"/>
              <a:t> ware of </a:t>
            </a:r>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6</a:t>
            </a:fld>
            <a:endParaRPr lang="en-US"/>
          </a:p>
        </p:txBody>
      </p:sp>
    </p:spTree>
    <p:extLst>
      <p:ext uri="{BB962C8B-B14F-4D97-AF65-F5344CB8AC3E}">
        <p14:creationId xmlns:p14="http://schemas.microsoft.com/office/powerpoint/2010/main" val="1893415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Automation bias</a:t>
            </a:r>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7</a:t>
            </a:fld>
            <a:endParaRPr lang="en-US"/>
          </a:p>
        </p:txBody>
      </p:sp>
    </p:spTree>
    <p:extLst>
      <p:ext uri="{BB962C8B-B14F-4D97-AF65-F5344CB8AC3E}">
        <p14:creationId xmlns:p14="http://schemas.microsoft.com/office/powerpoint/2010/main" val="2737493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8</a:t>
            </a:fld>
            <a:endParaRPr lang="en-US"/>
          </a:p>
        </p:txBody>
      </p:sp>
    </p:spTree>
    <p:extLst>
      <p:ext uri="{BB962C8B-B14F-4D97-AF65-F5344CB8AC3E}">
        <p14:creationId xmlns:p14="http://schemas.microsoft.com/office/powerpoint/2010/main" val="3036986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rtl="0">
              <a:lnSpc>
                <a:spcPct val="107000"/>
              </a:lnSpc>
              <a:buFont typeface="Courier New" panose="02070309020205020404" pitchFamily="49" charset="0"/>
              <a:buChar char="o"/>
            </a:pPr>
            <a:r>
              <a:rPr lang="en-GB" sz="1800" dirty="0">
                <a:solidFill>
                  <a:srgbClr val="000000"/>
                </a:solidFill>
                <a:effectLst/>
                <a:latin typeface="Segoe UI Semilight" panose="020B0402040204020203" pitchFamily="34" charset="0"/>
                <a:ea typeface="Calibri" panose="020F0502020204030204" pitchFamily="34" charset="0"/>
              </a:rPr>
              <a:t>The phenomena of widespread digitalisation in all spheres of our lives &amp; the exponential increase in the use of technology &amp; artificial intelligence to substitute for human decision making, have an immense impact on protection of human rights for all individuals.  Called the 4</a:t>
            </a:r>
            <a:r>
              <a:rPr lang="en-GB" sz="1800" baseline="30000" dirty="0">
                <a:solidFill>
                  <a:srgbClr val="000000"/>
                </a:solidFill>
                <a:effectLst/>
                <a:latin typeface="Segoe UI Semilight" panose="020B0402040204020203" pitchFamily="34" charset="0"/>
                <a:ea typeface="Calibri" panose="020F0502020204030204" pitchFamily="34" charset="0"/>
              </a:rPr>
              <a:t>th</a:t>
            </a:r>
            <a:r>
              <a:rPr lang="en-GB" sz="1800" dirty="0">
                <a:solidFill>
                  <a:srgbClr val="000000"/>
                </a:solidFill>
                <a:effectLst/>
                <a:latin typeface="Segoe UI Semilight" panose="020B0402040204020203" pitchFamily="34" charset="0"/>
                <a:ea typeface="Calibri" panose="020F0502020204030204" pitchFamily="34" charset="0"/>
              </a:rPr>
              <a:t> industrial revolution by some and </a:t>
            </a:r>
            <a:r>
              <a:rPr lang="en-US" sz="2800" b="0" i="0" dirty="0">
                <a:solidFill>
                  <a:srgbClr val="202122"/>
                </a:solidFill>
                <a:effectLst/>
                <a:latin typeface="Arial" panose="020B0604020202020204" pitchFamily="34" charset="0"/>
              </a:rPr>
              <a:t>blur the lines between the physical, digital, and biological worlds.</a:t>
            </a:r>
            <a:endParaRPr lang="en-BE" sz="1800" dirty="0">
              <a:effectLst/>
              <a:latin typeface="Segoe UI Semilight" panose="020B0402040204020203" pitchFamily="34" charset="0"/>
              <a:ea typeface="Calibri" panose="020F0502020204030204" pitchFamily="34" charset="0"/>
            </a:endParaRPr>
          </a:p>
          <a:p>
            <a:pPr marL="742950" lvl="1" indent="-285750">
              <a:lnSpc>
                <a:spcPct val="107000"/>
              </a:lnSpc>
              <a:buFont typeface="Courier New" panose="02070309020205020404" pitchFamily="49" charset="0"/>
              <a:buChar char="o"/>
            </a:pPr>
            <a:r>
              <a:rPr lang="en-US" sz="1800" dirty="0">
                <a:effectLst/>
                <a:latin typeface="Segoe UI Semilight" panose="020B0402040204020203" pitchFamily="34" charset="0"/>
                <a:ea typeface="Calibri" panose="020F0502020204030204" pitchFamily="34" charset="0"/>
              </a:rPr>
              <a:t>NHRIs are uniquely placed between public and private actors, as well as civil society and can work to ensure alignment towards better human rights protection and promotion in the digital age.  </a:t>
            </a:r>
            <a:endParaRPr lang="en-BE" sz="1800" dirty="0">
              <a:effectLst/>
              <a:latin typeface="Segoe UI Semilight" panose="020B0402040204020203" pitchFamily="34" charset="0"/>
              <a:ea typeface="Calibri" panose="020F0502020204030204" pitchFamily="34" charset="0"/>
            </a:endParaRPr>
          </a:p>
          <a:p>
            <a:pPr marL="742950" lvl="1" indent="-285750">
              <a:lnSpc>
                <a:spcPct val="107000"/>
              </a:lnSpc>
              <a:buFont typeface="Courier New" panose="02070309020205020404" pitchFamily="49" charset="0"/>
              <a:buChar char="o"/>
            </a:pPr>
            <a:r>
              <a:rPr lang="en-US" sz="1800" dirty="0">
                <a:effectLst/>
                <a:latin typeface="Segoe UI Semilight" panose="020B0402040204020203" pitchFamily="34" charset="0"/>
                <a:ea typeface="Calibri" panose="020F0502020204030204" pitchFamily="34" charset="0"/>
              </a:rPr>
              <a:t>Also, NHRIs are a bridge between civil society and the state and between the national and international arena and can use their mandate to make states and private entities accountable for human rights violations inflicted by the use of new technology and artificial intelligence. </a:t>
            </a:r>
            <a:endParaRPr lang="en-BE" sz="1800" dirty="0">
              <a:effectLst/>
              <a:latin typeface="Segoe UI Semilight" panose="020B0402040204020203" pitchFamily="34" charset="0"/>
              <a:ea typeface="Calibri" panose="020F0502020204030204" pitchFamily="34" charset="0"/>
            </a:endParaRPr>
          </a:p>
          <a:p>
            <a:pPr marL="742950" lvl="1" indent="-285750">
              <a:lnSpc>
                <a:spcPct val="107000"/>
              </a:lnSpc>
              <a:buFont typeface="Courier New" panose="02070309020205020404" pitchFamily="49" charset="0"/>
              <a:buChar char="o"/>
            </a:pPr>
            <a:r>
              <a:rPr lang="en-US" sz="1800" dirty="0">
                <a:effectLst/>
                <a:latin typeface="Segoe UI Semilight" panose="020B0402040204020203" pitchFamily="34" charset="0"/>
                <a:ea typeface="Calibri" panose="020F0502020204030204" pitchFamily="34" charset="0"/>
              </a:rPr>
              <a:t>We have seen that at the national level, some European NHRIs already have extensive experience working on the topic, for instance through publishing reports and recommendations, raising awareness of human rights implications of AI, or providing advice to government and parliament on AI-related issues. </a:t>
            </a:r>
            <a:endParaRPr lang="en-BE" sz="1800" dirty="0">
              <a:effectLst/>
              <a:latin typeface="Segoe UI Semilight" panose="020B0402040204020203" pitchFamily="34" charset="0"/>
              <a:ea typeface="Calibri" panose="020F0502020204030204" pitchFamily="34" charset="0"/>
            </a:endParaRPr>
          </a:p>
          <a:p>
            <a:pPr marL="742950" lvl="1" indent="-285750">
              <a:lnSpc>
                <a:spcPct val="107000"/>
              </a:lnSpc>
              <a:spcAft>
                <a:spcPts val="1200"/>
              </a:spcAft>
              <a:buFont typeface="Courier New" panose="02070309020205020404" pitchFamily="49" charset="0"/>
              <a:buChar char="o"/>
            </a:pPr>
            <a:r>
              <a:rPr lang="en-US" sz="1800" dirty="0">
                <a:effectLst/>
                <a:latin typeface="Segoe UI Semilight" panose="020B0402040204020203" pitchFamily="34" charset="0"/>
                <a:ea typeface="Calibri" panose="020F0502020204030204" pitchFamily="34" charset="0"/>
              </a:rPr>
              <a:t>However, many NHRIs in Europe have reported a need for further capacity, expertise and resources to address this emerging issue related to protection of human rights in the digital age.</a:t>
            </a:r>
            <a:endParaRPr lang="en-US" sz="1800" b="0" i="0" dirty="0">
              <a:solidFill>
                <a:schemeClr val="tx1"/>
              </a:solidFill>
              <a:effectLst/>
              <a:latin typeface="Segoe UI Semilight" panose="020B0402040204020203"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fld id="{D8587CB5-0A2D-488B-A26E-D19D78D1FDE5}" type="slidenum">
              <a:rPr lang="en-US" smtClean="0"/>
              <a:t>9</a:t>
            </a:fld>
            <a:endParaRPr lang="en-US"/>
          </a:p>
        </p:txBody>
      </p:sp>
    </p:spTree>
    <p:extLst>
      <p:ext uri="{BB962C8B-B14F-4D97-AF65-F5344CB8AC3E}">
        <p14:creationId xmlns:p14="http://schemas.microsoft.com/office/powerpoint/2010/main" val="1331292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10</a:t>
            </a:fld>
            <a:endParaRPr lang="en-US"/>
          </a:p>
        </p:txBody>
      </p:sp>
    </p:spTree>
    <p:extLst>
      <p:ext uri="{BB962C8B-B14F-4D97-AF65-F5344CB8AC3E}">
        <p14:creationId xmlns:p14="http://schemas.microsoft.com/office/powerpoint/2010/main" val="2024738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Gender was </a:t>
            </a:r>
            <a:r>
              <a:rPr lang="en-US" err="1"/>
              <a:t>niet</a:t>
            </a:r>
            <a:r>
              <a:rPr lang="en-US"/>
              <a:t> </a:t>
            </a:r>
            <a:r>
              <a:rPr lang="en-US" err="1"/>
              <a:t>opgenomen</a:t>
            </a:r>
            <a:r>
              <a:rPr lang="en-US"/>
              <a:t> </a:t>
            </a:r>
            <a:r>
              <a:rPr lang="en-US" err="1"/>
              <a:t>als</a:t>
            </a:r>
            <a:r>
              <a:rPr lang="en-US"/>
              <a:t> </a:t>
            </a:r>
            <a:r>
              <a:rPr lang="en-US" err="1"/>
              <a:t>variabele</a:t>
            </a:r>
            <a:r>
              <a:rPr lang="en-US"/>
              <a:t> in de </a:t>
            </a:r>
            <a:r>
              <a:rPr lang="en-US" err="1"/>
              <a:t>algoritmes</a:t>
            </a:r>
            <a:r>
              <a:rPr lang="en-US"/>
              <a:t>. </a:t>
            </a:r>
            <a:r>
              <a:rPr lang="en-US" err="1"/>
              <a:t>Voorbeelden</a:t>
            </a:r>
            <a:r>
              <a:rPr lang="en-US"/>
              <a:t> </a:t>
            </a:r>
            <a:r>
              <a:rPr lang="en-US" err="1"/>
              <a:t>waarbij</a:t>
            </a:r>
            <a:r>
              <a:rPr lang="en-US"/>
              <a:t> de </a:t>
            </a:r>
            <a:r>
              <a:rPr lang="en-US" err="1"/>
              <a:t>sollicitanten</a:t>
            </a:r>
            <a:r>
              <a:rPr lang="en-US"/>
              <a:t> </a:t>
            </a:r>
            <a:r>
              <a:rPr lang="en-US" err="1"/>
              <a:t>benadeeld</a:t>
            </a:r>
            <a:r>
              <a:rPr lang="en-US"/>
              <a:t> </a:t>
            </a:r>
            <a:r>
              <a:rPr lang="en-US" err="1"/>
              <a:t>werden</a:t>
            </a:r>
            <a:r>
              <a:rPr lang="en-US"/>
              <a:t>:</a:t>
            </a:r>
          </a:p>
          <a:p>
            <a:endParaRPr lang="en-US"/>
          </a:p>
          <a:p>
            <a:pPr marL="285750" indent="-285750">
              <a:buFontTx/>
              <a:buChar char="-"/>
            </a:pPr>
            <a:r>
              <a:rPr lang="en-US"/>
              <a:t>het </a:t>
            </a:r>
            <a:r>
              <a:rPr lang="en-US" err="1"/>
              <a:t>woord</a:t>
            </a:r>
            <a:r>
              <a:rPr lang="en-US"/>
              <a:t> “women’s,” </a:t>
            </a:r>
            <a:r>
              <a:rPr lang="en-US" err="1"/>
              <a:t>zoals</a:t>
            </a:r>
            <a:r>
              <a:rPr lang="en-US"/>
              <a:t> in “women’s chess club captain” </a:t>
            </a:r>
          </a:p>
          <a:p>
            <a:pPr marL="285750" indent="-285750">
              <a:buFontTx/>
              <a:buChar char="-"/>
            </a:pPr>
            <a:r>
              <a:rPr lang="en-US" err="1"/>
              <a:t>afgestudeerden</a:t>
            </a:r>
            <a:r>
              <a:rPr lang="en-US"/>
              <a:t> van </a:t>
            </a:r>
            <a:r>
              <a:rPr lang="en-US" err="1"/>
              <a:t>vrouwenscholen</a:t>
            </a:r>
            <a:endParaRPr lang="en-US"/>
          </a:p>
          <a:p>
            <a:endParaRPr lang="nl-BE"/>
          </a:p>
        </p:txBody>
      </p:sp>
      <p:sp>
        <p:nvSpPr>
          <p:cNvPr id="4" name="Slide Number Placeholder 3"/>
          <p:cNvSpPr>
            <a:spLocks noGrp="1"/>
          </p:cNvSpPr>
          <p:nvPr>
            <p:ph type="sldNum" sz="quarter" idx="5"/>
          </p:nvPr>
        </p:nvSpPr>
        <p:spPr/>
        <p:txBody>
          <a:bodyPr/>
          <a:lstStyle/>
          <a:p>
            <a:fld id="{13BB234B-4997-4D7A-8165-2A1037096E14}" type="slidenum">
              <a:rPr lang="nl-BE" smtClean="0"/>
              <a:t>11</a:t>
            </a:fld>
            <a:endParaRPr lang="nl-BE"/>
          </a:p>
        </p:txBody>
      </p:sp>
    </p:spTree>
    <p:extLst>
      <p:ext uri="{BB962C8B-B14F-4D97-AF65-F5344CB8AC3E}">
        <p14:creationId xmlns:p14="http://schemas.microsoft.com/office/powerpoint/2010/main" val="3424245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Ok after this crash course equality law, back to AI. You know some of the tools, let’s look at are the problems.</a:t>
            </a:r>
          </a:p>
          <a:p>
            <a:endParaRPr lang="en-US" sz="1200" dirty="0">
              <a:solidFill>
                <a:schemeClr val="tx1"/>
              </a:solidFill>
            </a:endParaRPr>
          </a:p>
          <a:p>
            <a:r>
              <a:rPr lang="en-US" sz="1200" dirty="0">
                <a:solidFill>
                  <a:schemeClr val="tx1"/>
                </a:solidFill>
              </a:rPr>
              <a:t>After this crash course in AI, look at some specific the problems.</a:t>
            </a:r>
          </a:p>
          <a:p>
            <a:endParaRPr lang="en-US" sz="1200" dirty="0">
              <a:solidFill>
                <a:schemeClr val="tx1"/>
              </a:solidFill>
            </a:endParaRPr>
          </a:p>
          <a:p>
            <a:r>
              <a:rPr lang="en-US" sz="1200" dirty="0">
                <a:solidFill>
                  <a:schemeClr val="tx1"/>
                </a:solidFill>
              </a:rPr>
              <a:t>Everyone is aware of the problems and hard work is being done on technical solutions </a:t>
            </a:r>
            <a:r>
              <a:rPr lang="en-US" sz="1200" dirty="0" err="1">
                <a:solidFill>
                  <a:schemeClr val="tx1"/>
                </a:solidFill>
              </a:rPr>
              <a:t>vb</a:t>
            </a:r>
            <a:r>
              <a:rPr lang="en-US" sz="1200" dirty="0">
                <a:solidFill>
                  <a:schemeClr val="tx1"/>
                </a:solidFill>
              </a:rPr>
              <a:t> fair learning, using synthetic data and so on. These are not always readily available. This is partly linked to the nature of AI systems; inherent opacity of them. </a:t>
            </a:r>
          </a:p>
          <a:p>
            <a:endParaRPr lang="en-US" sz="1200" dirty="0">
              <a:solidFill>
                <a:schemeClr val="tx1"/>
              </a:solidFill>
            </a:endParaRPr>
          </a:p>
          <a:p>
            <a:r>
              <a:rPr lang="en-US" sz="1200" dirty="0">
                <a:solidFill>
                  <a:schemeClr val="tx1"/>
                </a:solidFill>
              </a:rPr>
              <a:t>an example: When a customer's loan is denied, the customer will not necessarily know whether it was an automated decision that made the decision, and why a decision was made, In other words, there is a lack of micro (Lack of knowledge of how algorithms produce a certain output B based on certain input A, the process) and macro transparency (has AI been used in a decision). </a:t>
            </a:r>
          </a:p>
          <a:p>
            <a:endParaRPr lang="en-US" sz="1200" dirty="0">
              <a:solidFill>
                <a:schemeClr val="tx1"/>
              </a:solidFill>
            </a:endParaRPr>
          </a:p>
          <a:p>
            <a:r>
              <a:rPr lang="en-US" sz="1200" dirty="0">
                <a:solidFill>
                  <a:schemeClr val="tx1"/>
                </a:solidFill>
              </a:rPr>
              <a:t>The current legislative framework is insufficient to meet the challenges of the technology, we will go into that in a moment.</a:t>
            </a:r>
          </a:p>
          <a:p>
            <a:endParaRPr lang="en-US" sz="1200" dirty="0">
              <a:solidFill>
                <a:schemeClr val="tx1"/>
              </a:solidFill>
            </a:endParaRPr>
          </a:p>
          <a:p>
            <a:r>
              <a:rPr lang="en-US" sz="1200" dirty="0">
                <a:solidFill>
                  <a:schemeClr val="tx1"/>
                </a:solidFill>
              </a:rPr>
              <a:t>Currently, there are also no supervisory authorities, yet effectiveness standards. Effective legal redress is currently very difficult,</a:t>
            </a:r>
          </a:p>
          <a:p>
            <a:endParaRPr lang="en-US" sz="1200" dirty="0">
              <a:solidFill>
                <a:schemeClr val="tx1"/>
              </a:solidFill>
            </a:endParaRPr>
          </a:p>
          <a:p>
            <a:r>
              <a:rPr lang="en-US" sz="1200" dirty="0">
                <a:solidFill>
                  <a:schemeClr val="tx1"/>
                </a:solidFill>
              </a:rPr>
              <a:t>Points 5 and 6 touch on another question: we sometimes believe that technology can solve social problems, there are limited resources in our society, not everything is </a:t>
            </a:r>
            <a:r>
              <a:rPr lang="en-US" sz="1200" dirty="0" err="1">
                <a:solidFill>
                  <a:schemeClr val="tx1"/>
                </a:solidFill>
              </a:rPr>
              <a:t>realisable</a:t>
            </a:r>
            <a:r>
              <a:rPr lang="en-US" sz="1200" dirty="0">
                <a:solidFill>
                  <a:schemeClr val="tx1"/>
                </a:solidFill>
              </a:rPr>
              <a:t> there are still policy choices to be made and by automating certain government tasks, the method is removed from the social debate.</a:t>
            </a:r>
            <a:endParaRPr lang="en-US" sz="1200" b="1" i="0" dirty="0">
              <a:solidFill>
                <a:srgbClr val="000000"/>
              </a:solidFill>
              <a:effectLst/>
              <a:latin typeface="Calibri Light" panose="020F0302020204030204" pitchFamily="34" charset="0"/>
            </a:endParaRPr>
          </a:p>
          <a:p>
            <a:pPr algn="just" rtl="0" fontAlgn="base"/>
            <a:endParaRPr lang="en-US" sz="1200" b="1" i="0" dirty="0">
              <a:solidFill>
                <a:srgbClr val="000000"/>
              </a:solidFill>
              <a:effectLst/>
              <a:latin typeface="Calibri Light" panose="020F0302020204030204" pitchFamily="34" charset="0"/>
            </a:endParaRPr>
          </a:p>
          <a:p>
            <a:pPr algn="just" rtl="0" fontAlgn="base"/>
            <a:endParaRPr lang="nl-BE" dirty="0"/>
          </a:p>
        </p:txBody>
      </p:sp>
      <p:sp>
        <p:nvSpPr>
          <p:cNvPr id="4" name="Slide Number Placeholder 3"/>
          <p:cNvSpPr>
            <a:spLocks noGrp="1"/>
          </p:cNvSpPr>
          <p:nvPr>
            <p:ph type="sldNum" sz="quarter" idx="5"/>
          </p:nvPr>
        </p:nvSpPr>
        <p:spPr/>
        <p:txBody>
          <a:bodyPr/>
          <a:lstStyle/>
          <a:p>
            <a:fld id="{6A47539A-C1D8-C74F-BBD2-FCE23BAED9A4}" type="slidenum">
              <a:rPr lang="nl-BE" smtClean="0"/>
              <a:t>12</a:t>
            </a:fld>
            <a:endParaRPr lang="nl-BE"/>
          </a:p>
        </p:txBody>
      </p:sp>
    </p:spTree>
    <p:extLst>
      <p:ext uri="{BB962C8B-B14F-4D97-AF65-F5344CB8AC3E}">
        <p14:creationId xmlns:p14="http://schemas.microsoft.com/office/powerpoint/2010/main" val="2678862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800" b="0" i="0" dirty="0">
                <a:solidFill>
                  <a:srgbClr val="000000"/>
                </a:solidFill>
                <a:effectLst/>
                <a:latin typeface="Segoe UI Semilight" panose="020B0402040204020203" pitchFamily="34" charset="0"/>
              </a:rPr>
              <a:t>Artificial Intelligence (AI) and human rights is a key thematic priority and </a:t>
            </a:r>
            <a:r>
              <a:rPr lang="en-GB" sz="1800" b="1" i="0" dirty="0">
                <a:solidFill>
                  <a:srgbClr val="000000"/>
                </a:solidFill>
                <a:effectLst/>
                <a:latin typeface="Segoe UI Semilight" panose="020B0402040204020203" pitchFamily="34" charset="0"/>
              </a:rPr>
              <a:t>recently established area of work</a:t>
            </a:r>
            <a:r>
              <a:rPr lang="en-GB" sz="1800" b="0" i="0" dirty="0">
                <a:solidFill>
                  <a:srgbClr val="000000"/>
                </a:solidFill>
                <a:effectLst/>
                <a:latin typeface="Segoe UI Semilight" panose="020B0402040204020203" pitchFamily="34" charset="0"/>
              </a:rPr>
              <a:t> for ENNHRI and European NHRIs. Prioritisation on this topic over the 2022 - 2024, is allowing the network to gain expertise and experience, supporting NHRIs as key human rights actors in the field of AI and human rights.</a:t>
            </a:r>
            <a:endParaRPr lang="en-GB" sz="1800" b="0" i="0" dirty="0">
              <a:solidFill>
                <a:srgbClr val="000000"/>
              </a:solidFill>
              <a:effectLst/>
              <a:latin typeface="Segoe UI Semilight" panose="020B0402040204020203" pitchFamily="34" charset="0"/>
              <a:ea typeface="+mn-ea"/>
            </a:endParaRPr>
          </a:p>
          <a:p>
            <a:pPr marL="285750" indent="-285750">
              <a:buFont typeface="Arial" panose="020B0604020202020204" pitchFamily="34" charset="0"/>
              <a:buChar char="•"/>
            </a:pPr>
            <a:r>
              <a:rPr lang="en-GB" sz="1200" dirty="0">
                <a:effectLst/>
                <a:latin typeface="Segoe UI Semilight" panose="020B0402040204020203" pitchFamily="34" charset="0"/>
                <a:ea typeface="Times New Roman" panose="02020603050405020304" pitchFamily="18" charset="0"/>
              </a:rPr>
              <a:t>ENNHRI has supported the work of NHRIs on AI and new technologies through: </a:t>
            </a:r>
            <a:endParaRPr lang="en-BE" sz="1200" dirty="0">
              <a:effectLst/>
              <a:latin typeface="Times New Roman" panose="02020603050405020304" pitchFamily="18" charset="0"/>
              <a:ea typeface="Times New Roman" panose="02020603050405020304" pitchFamily="18" charset="0"/>
            </a:endParaRPr>
          </a:p>
          <a:p>
            <a:pPr marL="742950" lvl="1" indent="-285750">
              <a:buSzPts val="1000"/>
              <a:buFont typeface="Symbol" panose="05050102010706020507" pitchFamily="18" charset="2"/>
              <a:buChar char=""/>
              <a:tabLst>
                <a:tab pos="914400" algn="l"/>
              </a:tabLst>
            </a:pPr>
            <a:r>
              <a:rPr lang="en-GB" sz="1200" b="1" dirty="0">
                <a:effectLst/>
                <a:latin typeface="Segoe UI Semilight" panose="020B0402040204020203" pitchFamily="34" charset="0"/>
                <a:ea typeface="Times New Roman" panose="02020603050405020304" pitchFamily="18" charset="0"/>
              </a:rPr>
              <a:t>capacity building activities</a:t>
            </a:r>
            <a:r>
              <a:rPr lang="en-GB" sz="1200" dirty="0">
                <a:effectLst/>
                <a:latin typeface="Segoe UI Semilight" panose="020B0402040204020203" pitchFamily="34" charset="0"/>
                <a:ea typeface="Times New Roman" panose="02020603050405020304" pitchFamily="18" charset="0"/>
              </a:rPr>
              <a:t>, namely the NHRI Academy on AI in June 2022, which ENNHRI co-organised with OSCE-ODIHR. The week-long Academy brought together 22 members from across the wider European region to learn and share good practices about AI and human rights. It aimed to build capacity of NHRIs in the region in using their unique mandate when addressing human rights challenges caused by the modern technology, digitalisation and artificial intelligence and culminated in the participating NHRI staff creating action plans to set out how they would address AI and human rights issues at the national level in their institution. </a:t>
            </a:r>
          </a:p>
          <a:p>
            <a:pPr marL="742950" lvl="1" indent="-285750">
              <a:buSzPts val="1000"/>
              <a:buFont typeface="Symbol" panose="05050102010706020507" pitchFamily="18" charset="2"/>
              <a:buChar char=""/>
              <a:tabLst>
                <a:tab pos="914400" algn="l"/>
              </a:tabLst>
            </a:pPr>
            <a:r>
              <a:rPr lang="en-GB" sz="1200" dirty="0">
                <a:effectLst/>
                <a:latin typeface="Segoe UI Semilight" panose="020B0402040204020203" pitchFamily="34" charset="0"/>
                <a:ea typeface="Times New Roman" panose="02020603050405020304" pitchFamily="18" charset="0"/>
              </a:rPr>
              <a:t>ENNHRI also held a </a:t>
            </a:r>
            <a:r>
              <a:rPr lang="en-GB" sz="1200" b="1" dirty="0">
                <a:effectLst/>
                <a:latin typeface="Segoe UI Semilight" panose="020B0402040204020203" pitchFamily="34" charset="0"/>
                <a:ea typeface="Times New Roman" panose="02020603050405020304" pitchFamily="18" charset="0"/>
              </a:rPr>
              <a:t>training workshop in May 2023 </a:t>
            </a:r>
            <a:r>
              <a:rPr lang="en-GB" sz="1200" dirty="0">
                <a:effectLst/>
                <a:latin typeface="Segoe UI Semilight" panose="020B0402040204020203" pitchFamily="34" charset="0"/>
                <a:ea typeface="Times New Roman" panose="02020603050405020304" pitchFamily="18" charset="0"/>
              </a:rPr>
              <a:t>in Athens on AI and new technologies in the context of migration at the borders and will soon release a </a:t>
            </a:r>
            <a:r>
              <a:rPr lang="en-GB" sz="1200" b="1" dirty="0">
                <a:effectLst/>
                <a:latin typeface="Segoe UI Semilight" panose="020B0402040204020203" pitchFamily="34" charset="0"/>
                <a:ea typeface="Times New Roman" panose="02020603050405020304" pitchFamily="18" charset="0"/>
              </a:rPr>
              <a:t>scoping paper </a:t>
            </a:r>
            <a:r>
              <a:rPr lang="en-GB" sz="1200" dirty="0">
                <a:effectLst/>
                <a:latin typeface="Segoe UI Semilight" panose="020B0402040204020203" pitchFamily="34" charset="0"/>
                <a:ea typeface="Times New Roman" panose="02020603050405020304" pitchFamily="18" charset="0"/>
              </a:rPr>
              <a:t>on the topic. </a:t>
            </a:r>
          </a:p>
          <a:p>
            <a:pPr marL="742950" lvl="1" indent="-285750">
              <a:buSzPts val="1000"/>
              <a:buFont typeface="Symbol" panose="05050102010706020507" pitchFamily="18" charset="2"/>
              <a:buChar char=""/>
              <a:tabLst>
                <a:tab pos="914400" algn="l"/>
              </a:tabLst>
            </a:pPr>
            <a:r>
              <a:rPr lang="en-GB" sz="1200" dirty="0">
                <a:effectLst/>
                <a:latin typeface="Segoe UI Semilight" panose="020B0402040204020203" pitchFamily="34" charset="0"/>
                <a:ea typeface="Times New Roman" panose="02020603050405020304" pitchFamily="18" charset="0"/>
              </a:rPr>
              <a:t>In the first half of 2023, ENNHRI engaged a consultant, Sue Anne Teo who is with us here today, to </a:t>
            </a:r>
            <a:r>
              <a:rPr lang="en-GB" sz="1200" b="1" dirty="0">
                <a:effectLst/>
                <a:latin typeface="Segoe UI Semilight" panose="020B0402040204020203" pitchFamily="34" charset="0"/>
                <a:ea typeface="Times New Roman" panose="02020603050405020304" pitchFamily="18" charset="0"/>
              </a:rPr>
              <a:t>draft a preparatory paper </a:t>
            </a:r>
            <a:r>
              <a:rPr lang="en-US" dirty="0"/>
              <a:t>on Engagement by NHRIs on AI-Related Human Rights. </a:t>
            </a:r>
            <a:r>
              <a:rPr lang="en-US" b="0" i="0" dirty="0">
                <a:solidFill>
                  <a:srgbClr val="FFFFFF"/>
                </a:solidFill>
                <a:effectLst/>
                <a:latin typeface="Segoe UI Semilight" panose="020B0402040204020203" pitchFamily="34" charset="0"/>
              </a:rPr>
              <a:t>It explores opportunities and synergies for NHRIs in this emerging field and will be used to develop ENNHRI guidance on the topic on the basis of discussions at the Co-Lab. It contains some best practices from NHRIs, an overview of the opportunities for NHRIs based on their different mandate areas, and an examination of the current regulatory landscape in Europe for AI. </a:t>
            </a:r>
            <a:r>
              <a:rPr lang="en-US" dirty="0"/>
              <a:t>You can find the draft version of this paper on the closed Co-Lab webpage. </a:t>
            </a:r>
            <a:endParaRPr lang="en-BE" sz="1200" dirty="0">
              <a:effectLst/>
              <a:latin typeface="Times New Roman" panose="02020603050405020304" pitchFamily="18" charset="0"/>
              <a:ea typeface="Times New Roman" panose="02020603050405020304" pitchFamily="18" charset="0"/>
            </a:endParaRPr>
          </a:p>
          <a:p>
            <a:pPr marL="742950" lvl="1" indent="-285750" fontAlgn="base">
              <a:buSzPts val="1000"/>
              <a:buFont typeface="Symbol" panose="05050102010706020507" pitchFamily="18" charset="2"/>
              <a:buChar char=""/>
              <a:tabLst>
                <a:tab pos="914400" algn="l"/>
              </a:tabLst>
            </a:pPr>
            <a:r>
              <a:rPr lang="en-GB" sz="1200" dirty="0">
                <a:effectLst/>
                <a:latin typeface="Segoe UI Semilight" panose="020B0402040204020203" pitchFamily="34" charset="0"/>
                <a:ea typeface="Times New Roman" panose="02020603050405020304" pitchFamily="18" charset="0"/>
              </a:rPr>
              <a:t>Last year we established a dedicated ENNHRI </a:t>
            </a:r>
            <a:r>
              <a:rPr lang="en-GB" sz="1200" b="1" dirty="0">
                <a:effectLst/>
                <a:latin typeface="Segoe UI Semilight" panose="020B0402040204020203" pitchFamily="34" charset="0"/>
                <a:ea typeface="Times New Roman" panose="02020603050405020304" pitchFamily="18" charset="0"/>
              </a:rPr>
              <a:t>Working Group on AI</a:t>
            </a:r>
            <a:r>
              <a:rPr lang="en-GB" sz="1200" dirty="0">
                <a:effectLst/>
                <a:latin typeface="Segoe UI Semilight" panose="020B0402040204020203" pitchFamily="34" charset="0"/>
                <a:ea typeface="Times New Roman" panose="02020603050405020304" pitchFamily="18" charset="0"/>
              </a:rPr>
              <a:t>, chaired by me, which brings together over 20 members and held its first meeting in October 2022. The WG is a platform for European NHRIs </a:t>
            </a:r>
            <a:r>
              <a:rPr lang="en-GB" sz="1200" dirty="0">
                <a:solidFill>
                  <a:srgbClr val="000000"/>
                </a:solidFill>
                <a:effectLst/>
                <a:latin typeface="Segoe UI Semilight" panose="020B0402040204020203" pitchFamily="34" charset="0"/>
                <a:ea typeface="Times New Roman" panose="02020603050405020304" pitchFamily="18" charset="0"/>
              </a:rPr>
              <a:t>to exchange knowledge and good practices, and to strengthen their expertise to work on AI, </a:t>
            </a:r>
            <a:r>
              <a:rPr lang="en-GB" sz="1200" dirty="0">
                <a:effectLst/>
                <a:latin typeface="Segoe UI Semilight" panose="020B0402040204020203" pitchFamily="34" charset="0"/>
                <a:ea typeface="Times New Roman" panose="02020603050405020304" pitchFamily="18" charset="0"/>
              </a:rPr>
              <a:t>digitalisation</a:t>
            </a:r>
            <a:r>
              <a:rPr lang="en-GB" sz="1200" dirty="0">
                <a:solidFill>
                  <a:srgbClr val="000000"/>
                </a:solidFill>
                <a:effectLst/>
                <a:latin typeface="Segoe UI Semilight" panose="020B0402040204020203" pitchFamily="34" charset="0"/>
                <a:ea typeface="Times New Roman" panose="02020603050405020304" pitchFamily="18" charset="0"/>
              </a:rPr>
              <a:t> and human rights, both at national and regional levels. </a:t>
            </a:r>
            <a:r>
              <a:rPr lang="en-GB" sz="1200" i="1" dirty="0">
                <a:solidFill>
                  <a:srgbClr val="000000"/>
                </a:solidFill>
                <a:effectLst/>
                <a:latin typeface="Segoe UI Semilight" panose="020B0402040204020203" pitchFamily="34" charset="0"/>
                <a:ea typeface="Times New Roman" panose="02020603050405020304" pitchFamily="18" charset="0"/>
              </a:rPr>
              <a:t>Feel free to add whatever you like here about the WG…..</a:t>
            </a:r>
            <a:endParaRPr lang="en-BE" sz="1200" i="1"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endParaRPr lang="en-BE" dirty="0"/>
          </a:p>
        </p:txBody>
      </p:sp>
      <p:sp>
        <p:nvSpPr>
          <p:cNvPr id="4" name="Slide Number Placeholder 3"/>
          <p:cNvSpPr>
            <a:spLocks noGrp="1"/>
          </p:cNvSpPr>
          <p:nvPr>
            <p:ph type="sldNum" sz="quarter" idx="5"/>
          </p:nvPr>
        </p:nvSpPr>
        <p:spPr/>
        <p:txBody>
          <a:bodyPr/>
          <a:lstStyle/>
          <a:p>
            <a:fld id="{D8587CB5-0A2D-488B-A26E-D19D78D1FDE5}" type="slidenum">
              <a:rPr lang="en-US" smtClean="0"/>
              <a:t>13</a:t>
            </a:fld>
            <a:endParaRPr lang="en-US"/>
          </a:p>
        </p:txBody>
      </p:sp>
    </p:spTree>
    <p:extLst>
      <p:ext uri="{BB962C8B-B14F-4D97-AF65-F5344CB8AC3E}">
        <p14:creationId xmlns:p14="http://schemas.microsoft.com/office/powerpoint/2010/main" val="2152456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I know we focus today on what or what should be doing done in Belgium. But it’s imperative to quickly run you through policy and legislative tools on a bigger scale as they are operate interdependently.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600" dirty="0"/>
          </a:p>
          <a:p>
            <a:pPr algn="just" rtl="0" fontAlgn="base"/>
            <a:r>
              <a:rPr lang="en-US" sz="1600" b="0" i="0" dirty="0">
                <a:solidFill>
                  <a:srgbClr val="000000"/>
                </a:solidFill>
                <a:effectLst/>
                <a:latin typeface="Calibri Light" panose="020F0302020204030204" pitchFamily="34" charset="0"/>
              </a:rPr>
              <a:t>So first of all, All stakeholders agree on the importance of principles like transparency, fairness, accountability, privacy and so on for ethical AI. These guidelines – based on the EU HLEG work- lay a common ground for discussion, at the moment various actors (</a:t>
            </a:r>
            <a:r>
              <a:rPr lang="en-US" sz="1600" b="0" i="0" dirty="0" err="1">
                <a:solidFill>
                  <a:srgbClr val="000000"/>
                </a:solidFill>
                <a:effectLst/>
                <a:latin typeface="Segoe UI" panose="020B0502040204020203" pitchFamily="34" charset="0"/>
              </a:rPr>
              <a:t>academi</a:t>
            </a:r>
            <a:r>
              <a:rPr lang="en-US" sz="1600" b="0" i="0" dirty="0">
                <a:solidFill>
                  <a:srgbClr val="000000"/>
                </a:solidFill>
                <a:effectLst/>
                <a:latin typeface="Segoe UI" panose="020B0502040204020203" pitchFamily="34" charset="0"/>
              </a:rPr>
              <a:t>, CSO, tech companies,</a:t>
            </a:r>
            <a:r>
              <a:rPr lang="en-US" sz="1600" b="0" i="0" dirty="0">
                <a:solidFill>
                  <a:srgbClr val="000000"/>
                </a:solidFill>
                <a:effectLst/>
                <a:latin typeface="Calibri Light" panose="020F0302020204030204" pitchFamily="34" charset="0"/>
              </a:rPr>
              <a:t> are in the process of operationalizing these. However, even operationalized, they are non-binding, nor is there is there any other appropriate oversight by public bodies. As such, there are no effective redress possibilities and cannot suffice to tackle algorithmic discriminations. </a:t>
            </a:r>
          </a:p>
          <a:p>
            <a:pPr algn="just" rtl="0" fontAlgn="base"/>
            <a:r>
              <a:rPr lang="en-US" sz="1600" b="0" i="0" dirty="0">
                <a:solidFill>
                  <a:srgbClr val="000000"/>
                </a:solidFill>
                <a:effectLst/>
                <a:latin typeface="Segoe UI" panose="020B0502040204020203" pitchFamily="34" charset="0"/>
              </a:rPr>
              <a:t>  </a:t>
            </a:r>
          </a:p>
          <a:p>
            <a:pPr algn="l"/>
            <a:r>
              <a:rPr lang="en-US" sz="1600" b="0" i="0" dirty="0">
                <a:solidFill>
                  <a:srgbClr val="000000"/>
                </a:solidFill>
                <a:effectLst/>
                <a:latin typeface="Calibri Light" panose="020F0302020204030204" pitchFamily="34" charset="0"/>
              </a:rPr>
              <a:t>Secondly, very important in the context of AI is EU Law. EU fundamental rights and regulations as well as data protection Law are applicable and are already being used in this context. Privacy law </a:t>
            </a:r>
            <a:r>
              <a:rPr lang="en-US" sz="1600" b="0" i="0" u="none" strike="noStrike" baseline="0" dirty="0">
                <a:latin typeface="LinLibertineT"/>
              </a:rPr>
              <a:t>does not merely safeguard privacy, it rather fulfills a much broader objective, which is “protecting fundamental rights </a:t>
            </a:r>
            <a:r>
              <a:rPr lang="nl-BE" sz="1600" b="0" i="0" u="none" strike="noStrike" baseline="0" dirty="0" err="1">
                <a:latin typeface="LinLibertineT"/>
              </a:rPr>
              <a:t>and</a:t>
            </a:r>
            <a:r>
              <a:rPr lang="nl-BE" sz="1600" b="0" i="0" u="none" strike="noStrike" baseline="0" dirty="0">
                <a:latin typeface="LinLibertineT"/>
              </a:rPr>
              <a:t> </a:t>
            </a:r>
            <a:r>
              <a:rPr lang="nl-BE" sz="1600" b="0" i="0" u="none" strike="noStrike" baseline="0" dirty="0" err="1">
                <a:latin typeface="LinLibertineT"/>
              </a:rPr>
              <a:t>freedoms</a:t>
            </a:r>
            <a:r>
              <a:rPr lang="nl-BE" sz="1600" b="0" i="0" u="none" strike="noStrike" baseline="0" dirty="0">
                <a:latin typeface="LinLibertineT"/>
              </a:rPr>
              <a:t>”. </a:t>
            </a:r>
            <a:r>
              <a:rPr lang="en-US" sz="1600" b="0" i="0" dirty="0">
                <a:solidFill>
                  <a:srgbClr val="000000"/>
                </a:solidFill>
                <a:effectLst/>
                <a:latin typeface="Calibri Light" panose="020F0302020204030204" pitchFamily="34" charset="0"/>
              </a:rPr>
              <a:t>An interesting case is the </a:t>
            </a:r>
            <a:r>
              <a:rPr lang="en-US" sz="1600" b="0" i="0" dirty="0" err="1">
                <a:solidFill>
                  <a:srgbClr val="000000"/>
                </a:solidFill>
                <a:effectLst/>
                <a:latin typeface="Calibri Light" panose="020F0302020204030204" pitchFamily="34" charset="0"/>
              </a:rPr>
              <a:t>SyRi</a:t>
            </a:r>
            <a:r>
              <a:rPr lang="en-US" sz="1600" b="0" i="0" dirty="0">
                <a:solidFill>
                  <a:srgbClr val="000000"/>
                </a:solidFill>
                <a:effectLst/>
                <a:latin typeface="Calibri Light" panose="020F0302020204030204" pitchFamily="34" charset="0"/>
              </a:rPr>
              <a:t> case in the Netherlands. The Dutch Court considered </a:t>
            </a:r>
            <a:r>
              <a:rPr lang="en-US" sz="1600" b="0" i="0" dirty="0" err="1">
                <a:solidFill>
                  <a:srgbClr val="000000"/>
                </a:solidFill>
                <a:effectLst/>
                <a:latin typeface="Calibri Light" panose="020F0302020204030204" pitchFamily="34" charset="0"/>
              </a:rPr>
              <a:t>SyRI</a:t>
            </a:r>
            <a:r>
              <a:rPr lang="en-US" sz="1600" b="0" i="0" dirty="0">
                <a:solidFill>
                  <a:srgbClr val="000000"/>
                </a:solidFill>
                <a:effectLst/>
                <a:latin typeface="Calibri Light" panose="020F0302020204030204" pitchFamily="34" charset="0"/>
              </a:rPr>
              <a:t>,  a legal tool used by the government to combat fraud in areas such as social benefits violates Article 8 ECHR (respect for one private life) because it fails to comply with fundamental data protection principles such as transparency and purpose &amp; data minimization principle. So, the good news is that we don’t have completely to reinvent the wheel. But this legislation is not always easily applied due to transparency issues, difficult interpretation of the information and the lack of standards (how accurate does a system need to be?  There is need for more specific regulation</a:t>
            </a:r>
            <a:endParaRPr lang="en-US" sz="1600" b="0" i="0" dirty="0">
              <a:solidFill>
                <a:srgbClr val="000000"/>
              </a:solidFill>
              <a:effectLst/>
              <a:latin typeface="Segoe UI" panose="020B0502040204020203" pitchFamily="34" charset="0"/>
            </a:endParaRPr>
          </a:p>
          <a:p>
            <a:pPr algn="just" rtl="0" fontAlgn="base"/>
            <a:endParaRPr lang="en-US" sz="1600" b="0" i="0" dirty="0">
              <a:solidFill>
                <a:srgbClr val="000000"/>
              </a:solidFill>
              <a:effectLst/>
              <a:latin typeface="Calibri Light" panose="020F0302020204030204" pitchFamily="34" charset="0"/>
            </a:endParaRPr>
          </a:p>
          <a:p>
            <a:pPr algn="just" rtl="0" fontAlgn="base"/>
            <a:r>
              <a:rPr lang="en-US" sz="1600" b="0" i="0" dirty="0">
                <a:solidFill>
                  <a:srgbClr val="000000"/>
                </a:solidFill>
                <a:effectLst/>
                <a:latin typeface="Calibri Light" panose="020F0302020204030204" pitchFamily="34" charset="0"/>
              </a:rPr>
              <a:t>So will the </a:t>
            </a:r>
            <a:r>
              <a:rPr lang="en-US" sz="1600" b="0" i="0" dirty="0" err="1">
                <a:solidFill>
                  <a:srgbClr val="000000"/>
                </a:solidFill>
                <a:effectLst/>
                <a:latin typeface="Calibri Light" panose="020F0302020204030204" pitchFamily="34" charset="0"/>
              </a:rPr>
              <a:t>the</a:t>
            </a:r>
            <a:r>
              <a:rPr lang="en-US" sz="1600" b="0" i="0" dirty="0">
                <a:solidFill>
                  <a:srgbClr val="000000"/>
                </a:solidFill>
                <a:effectLst/>
                <a:latin typeface="Calibri Light" panose="020F0302020204030204" pitchFamily="34" charset="0"/>
              </a:rPr>
              <a:t> long awaited AIA suffice to that end? The proposal introduces some limited bans on the use of AI and works with a risk classification system, installing transparency requirements for high risk systems. It does not – contrary to the GDPR – it does not list rights for those affected by AI. The proposal is currently being dealt with in the EP and it will take some years before this legislation will be effect. Good understanding of this proposal is </a:t>
            </a:r>
            <a:r>
              <a:rPr lang="en-US" sz="1600" b="0" i="0" dirty="0" err="1">
                <a:solidFill>
                  <a:srgbClr val="000000"/>
                </a:solidFill>
                <a:effectLst/>
                <a:latin typeface="Calibri Light" panose="020F0302020204030204" pitchFamily="34" charset="0"/>
              </a:rPr>
              <a:t>recommeded</a:t>
            </a:r>
            <a:r>
              <a:rPr lang="en-US" sz="1600" b="0" i="0" dirty="0">
                <a:solidFill>
                  <a:srgbClr val="000000"/>
                </a:solidFill>
                <a:effectLst/>
                <a:latin typeface="Calibri Light" panose="020F0302020204030204" pitchFamily="34" charset="0"/>
              </a:rPr>
              <a:t> as it will be setting international standards and inspire other legislation. The current proposal and its product approach, does in our opinion not provide sufficient protection to tackle algorithmic discrimination/bias. So the response is no: additional instruments are necessary!</a:t>
            </a:r>
          </a:p>
          <a:p>
            <a:pPr algn="just" rtl="0" fontAlgn="base"/>
            <a:endParaRPr lang="en-US" sz="1600" b="0" i="0" dirty="0">
              <a:solidFill>
                <a:srgbClr val="000000"/>
              </a:solidFill>
              <a:effectLst/>
              <a:latin typeface="Calibri Light" panose="020F0302020204030204" pitchFamily="34" charset="0"/>
            </a:endParaRPr>
          </a:p>
          <a:p>
            <a:pPr algn="just" rtl="0" fontAlgn="base"/>
            <a:r>
              <a:rPr lang="en-US" sz="1600" b="0" i="0" dirty="0">
                <a:solidFill>
                  <a:srgbClr val="000000"/>
                </a:solidFill>
                <a:effectLst/>
                <a:latin typeface="Calibri Light" panose="020F0302020204030204" pitchFamily="34" charset="0"/>
              </a:rPr>
              <a:t>Existing and future national legislation could provide protection for gaps in the AIA act. We will address this later in the presentation.</a:t>
            </a:r>
          </a:p>
          <a:p>
            <a:pPr algn="just" rtl="0" fontAlgn="base"/>
            <a:endParaRPr lang="en-US" sz="1600" b="0" i="0" dirty="0">
              <a:solidFill>
                <a:srgbClr val="000000"/>
              </a:solidFill>
              <a:effectLst/>
              <a:latin typeface="Calibri Light" panose="020F0302020204030204" pitchFamily="34" charset="0"/>
            </a:endParaRPr>
          </a:p>
          <a:p>
            <a:pPr algn="just" rtl="0" fontAlgn="base"/>
            <a:r>
              <a:rPr lang="en-US" sz="1600" b="0" i="0" dirty="0">
                <a:solidFill>
                  <a:srgbClr val="000000"/>
                </a:solidFill>
                <a:effectLst/>
                <a:latin typeface="Calibri Light" panose="020F0302020204030204" pitchFamily="34" charset="0"/>
              </a:rPr>
              <a:t>Lastly I draw your attention on the supra- and international initiatives, most notably the upcoming transversal legal instrument regulating AI of the Council of Europe.</a:t>
            </a:r>
            <a:endParaRPr lang="en-US" sz="1600" b="0" i="0" dirty="0">
              <a:solidFill>
                <a:srgbClr val="000000"/>
              </a:solidFill>
              <a:effectLst/>
              <a:latin typeface="Segoe UI" panose="020B0502040204020203" pitchFamily="34" charset="0"/>
            </a:endParaRPr>
          </a:p>
          <a:p>
            <a:endParaRPr lang="nl-BE" dirty="0"/>
          </a:p>
        </p:txBody>
      </p:sp>
      <p:sp>
        <p:nvSpPr>
          <p:cNvPr id="4" name="Slide Number Placeholder 3"/>
          <p:cNvSpPr>
            <a:spLocks noGrp="1"/>
          </p:cNvSpPr>
          <p:nvPr>
            <p:ph type="sldNum" sz="quarter" idx="5"/>
          </p:nvPr>
        </p:nvSpPr>
        <p:spPr/>
        <p:txBody>
          <a:bodyPr/>
          <a:lstStyle/>
          <a:p>
            <a:fld id="{6A47539A-C1D8-C74F-BBD2-FCE23BAED9A4}" type="slidenum">
              <a:rPr lang="nl-BE" smtClean="0"/>
              <a:t>14</a:t>
            </a:fld>
            <a:endParaRPr lang="nl-BE"/>
          </a:p>
        </p:txBody>
      </p:sp>
    </p:spTree>
    <p:extLst>
      <p:ext uri="{BB962C8B-B14F-4D97-AF65-F5344CB8AC3E}">
        <p14:creationId xmlns:p14="http://schemas.microsoft.com/office/powerpoint/2010/main" val="35878898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15</a:t>
            </a:fld>
            <a:endParaRPr lang="en-US"/>
          </a:p>
        </p:txBody>
      </p:sp>
    </p:spTree>
    <p:extLst>
      <p:ext uri="{BB962C8B-B14F-4D97-AF65-F5344CB8AC3E}">
        <p14:creationId xmlns:p14="http://schemas.microsoft.com/office/powerpoint/2010/main" val="376129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000000"/>
                </a:solidFill>
                <a:effectLst/>
                <a:latin typeface="Segoe UI Semilight" panose="020B0402040204020203" pitchFamily="34" charset="0"/>
                <a:ea typeface="Times New Roman" panose="02020603050405020304" pitchFamily="18" charset="0"/>
              </a:rPr>
              <a:t>In addition to capacity building, ENNHRI advocates for a human rights-based approach to the upcoming </a:t>
            </a:r>
            <a:r>
              <a:rPr lang="en-BE" sz="1800" dirty="0">
                <a:solidFill>
                  <a:srgbClr val="000000"/>
                </a:solidFill>
                <a:effectLst/>
                <a:latin typeface="Segoe UI Semilight" panose="020B0402040204020203" pitchFamily="34" charset="0"/>
                <a:ea typeface="Times New Roman" panose="02020603050405020304" pitchFamily="18" charset="0"/>
              </a:rPr>
              <a:t>two major processes taking place in Europe that aim to regulate AI, </a:t>
            </a:r>
            <a:r>
              <a:rPr lang="en-US" sz="1800" dirty="0">
                <a:solidFill>
                  <a:srgbClr val="000000"/>
                </a:solidFill>
                <a:effectLst/>
                <a:latin typeface="Segoe UI Semilight" panose="020B0402040204020203" pitchFamily="34" charset="0"/>
                <a:ea typeface="Times New Roman" panose="02020603050405020304" pitchFamily="18" charset="0"/>
              </a:rPr>
              <a:t>- </a:t>
            </a:r>
            <a:r>
              <a:rPr lang="en-BE" sz="1800" dirty="0">
                <a:solidFill>
                  <a:srgbClr val="000000"/>
                </a:solidFill>
                <a:effectLst/>
                <a:latin typeface="Segoe UI Semilight" panose="020B0402040204020203" pitchFamily="34" charset="0"/>
                <a:ea typeface="Times New Roman" panose="02020603050405020304" pitchFamily="18" charset="0"/>
              </a:rPr>
              <a:t>namely the </a:t>
            </a:r>
            <a:r>
              <a:rPr lang="en-BE" sz="1800" u="sng" dirty="0">
                <a:solidFill>
                  <a:srgbClr val="0000FF"/>
                </a:solidFill>
                <a:effectLst/>
                <a:latin typeface="Segoe UI Semilight" panose="020B0402040204020203" pitchFamily="34" charset="0"/>
                <a:ea typeface="Times New Roman" panose="02020603050405020304" pitchFamily="18" charset="0"/>
                <a:hlinkClick r:id="rId3"/>
              </a:rPr>
              <a:t>EU AI Act</a:t>
            </a:r>
            <a:r>
              <a:rPr lang="en-BE" sz="1800" dirty="0">
                <a:solidFill>
                  <a:srgbClr val="000000"/>
                </a:solidFill>
                <a:effectLst/>
                <a:latin typeface="Segoe UI Semilight" panose="020B0402040204020203" pitchFamily="34" charset="0"/>
                <a:ea typeface="Times New Roman" panose="02020603050405020304" pitchFamily="18" charset="0"/>
              </a:rPr>
              <a:t> and the Council of Europe’s </a:t>
            </a:r>
            <a:r>
              <a:rPr lang="en-BE" sz="1800" u="sng" dirty="0">
                <a:solidFill>
                  <a:srgbClr val="0000FF"/>
                </a:solidFill>
                <a:effectLst/>
                <a:latin typeface="Segoe UI Semilight" panose="020B0402040204020203" pitchFamily="34" charset="0"/>
                <a:ea typeface="Times New Roman" panose="02020603050405020304" pitchFamily="18" charset="0"/>
                <a:hlinkClick r:id="rId4"/>
              </a:rPr>
              <a:t>Committee on Artificial Intelligence</a:t>
            </a:r>
            <a:r>
              <a:rPr lang="en-BE" sz="1800" dirty="0">
                <a:solidFill>
                  <a:srgbClr val="000000"/>
                </a:solidFill>
                <a:effectLst/>
                <a:latin typeface="Segoe UI Semilight" panose="020B0402040204020203" pitchFamily="34" charset="0"/>
                <a:ea typeface="Times New Roman" panose="02020603050405020304" pitchFamily="18" charset="0"/>
              </a:rPr>
              <a:t> negotiations on a Framework Convention on AI, human rights, democracy and </a:t>
            </a:r>
            <a:r>
              <a:rPr lang="en-US" sz="1800" dirty="0">
                <a:solidFill>
                  <a:srgbClr val="000000"/>
                </a:solidFill>
                <a:effectLst/>
                <a:latin typeface="Segoe UI Semilight" panose="020B0402040204020203" pitchFamily="34" charset="0"/>
                <a:ea typeface="Times New Roman" panose="02020603050405020304" pitchFamily="18" charset="0"/>
              </a:rPr>
              <a:t>the </a:t>
            </a:r>
            <a:r>
              <a:rPr lang="en-BE" sz="1800" dirty="0">
                <a:solidFill>
                  <a:srgbClr val="000000"/>
                </a:solidFill>
                <a:effectLst/>
                <a:latin typeface="Segoe UI Semilight" panose="020B0402040204020203" pitchFamily="34" charset="0"/>
                <a:ea typeface="Times New Roman" panose="02020603050405020304" pitchFamily="18" charset="0"/>
              </a:rPr>
              <a:t>rule of law. </a:t>
            </a:r>
            <a:endParaRPr lang="en-US" sz="1800" dirty="0">
              <a:solidFill>
                <a:srgbClr val="000000"/>
              </a:solidFill>
              <a:effectLst/>
              <a:latin typeface="Segoe UI Semilight" panose="020B0402040204020203" pitchFamily="34" charset="0"/>
              <a:ea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800" dirty="0">
                <a:solidFill>
                  <a:srgbClr val="000000"/>
                </a:solidFill>
                <a:effectLst/>
                <a:latin typeface="Segoe UI Semilight" panose="020B0402040204020203" pitchFamily="34" charset="0"/>
                <a:ea typeface="Times New Roman" panose="02020603050405020304" pitchFamily="18" charset="0"/>
              </a:rPr>
              <a:t>These two </a:t>
            </a:r>
            <a:r>
              <a:rPr lang="en-US" sz="1800" dirty="0">
                <a:solidFill>
                  <a:srgbClr val="000000"/>
                </a:solidFill>
                <a:effectLst/>
                <a:latin typeface="Segoe UI Semilight" panose="020B0402040204020203" pitchFamily="34" charset="0"/>
                <a:ea typeface="Times New Roman" panose="02020603050405020304" pitchFamily="18" charset="0"/>
              </a:rPr>
              <a:t>legal instruments </a:t>
            </a:r>
            <a:r>
              <a:rPr lang="en-BE" sz="1800" dirty="0">
                <a:solidFill>
                  <a:srgbClr val="000000"/>
                </a:solidFill>
                <a:effectLst/>
                <a:latin typeface="Segoe UI Semilight" panose="020B0402040204020203" pitchFamily="34" charset="0"/>
                <a:ea typeface="Times New Roman" panose="02020603050405020304" pitchFamily="18" charset="0"/>
              </a:rPr>
              <a:t>will be historic milestones, both globally and regionally, making Europe a world leader for regulating AI. They may also include the potential for a new role for NHRIs as</a:t>
            </a:r>
            <a:r>
              <a:rPr lang="en-US" sz="1800" dirty="0">
                <a:solidFill>
                  <a:srgbClr val="000000"/>
                </a:solidFill>
                <a:effectLst/>
                <a:latin typeface="Segoe UI Semilight" panose="020B0402040204020203" pitchFamily="34" charset="0"/>
                <a:ea typeface="Times New Roman" panose="02020603050405020304" pitchFamily="18" charset="0"/>
              </a:rPr>
              <a:t> public authorities </a:t>
            </a:r>
            <a:r>
              <a:rPr lang="en-BE" sz="1800" dirty="0">
                <a:solidFill>
                  <a:srgbClr val="000000"/>
                </a:solidFill>
                <a:effectLst/>
                <a:latin typeface="Segoe UI Semilight" panose="020B0402040204020203" pitchFamily="34" charset="0"/>
                <a:ea typeface="Times New Roman" panose="02020603050405020304" pitchFamily="18" charset="0"/>
              </a:rPr>
              <a:t>assessing the implementation of the new European </a:t>
            </a:r>
            <a:r>
              <a:rPr lang="en-US" sz="1800" dirty="0">
                <a:solidFill>
                  <a:srgbClr val="000000"/>
                </a:solidFill>
                <a:effectLst/>
                <a:latin typeface="Segoe UI Semilight" panose="020B0402040204020203" pitchFamily="34" charset="0"/>
                <a:ea typeface="Times New Roman" panose="02020603050405020304" pitchFamily="18" charset="0"/>
              </a:rPr>
              <a:t>regulatory framework </a:t>
            </a:r>
            <a:r>
              <a:rPr lang="en-BE" sz="1800" dirty="0">
                <a:solidFill>
                  <a:srgbClr val="000000"/>
                </a:solidFill>
                <a:effectLst/>
                <a:latin typeface="Segoe UI Semilight" panose="020B0402040204020203" pitchFamily="34" charset="0"/>
                <a:ea typeface="Times New Roman" panose="02020603050405020304" pitchFamily="18" charset="0"/>
              </a:rPr>
              <a:t>from a human rights based perspective</a:t>
            </a:r>
            <a:r>
              <a:rPr lang="en-US" sz="1800" dirty="0">
                <a:solidFill>
                  <a:srgbClr val="000000"/>
                </a:solidFill>
                <a:effectLst/>
                <a:latin typeface="Segoe UI Semilight" panose="020B0402040204020203" pitchFamily="34" charset="0"/>
                <a:ea typeface="Times New Roman" panose="02020603050405020304" pitchFamily="18" charset="0"/>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imes New Roman" panose="02020603050405020304" pitchFamily="18" charset="0"/>
                <a:ea typeface="Times New Roman" panose="02020603050405020304" pitchFamily="18" charset="0"/>
              </a:rPr>
              <a:t>Negotiations on both instruments are expected to be concluded by next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imes New Roman" panose="02020603050405020304" pitchFamily="18" charset="0"/>
                <a:ea typeface="Times New Roman" panose="02020603050405020304" pitchFamily="18" charset="0"/>
              </a:rPr>
              <a:t>ENNHRI has been involved in providing input into both processes to ensure a human rights based approach. This year we published our Common Position on the EU AI Act setting out our recommendations for ensuring human rights are protected in the new legislation. We also published a joint statement with Equinet, the European Network of National Equality Bodies, addressing some of the key concerns being discussed in the EU </a:t>
            </a:r>
            <a:r>
              <a:rPr lang="en-US" sz="1800" dirty="0" err="1">
                <a:effectLst/>
                <a:latin typeface="Times New Roman" panose="02020603050405020304" pitchFamily="18" charset="0"/>
                <a:ea typeface="Times New Roman" panose="02020603050405020304" pitchFamily="18" charset="0"/>
              </a:rPr>
              <a:t>trilogue</a:t>
            </a:r>
            <a:r>
              <a:rPr lang="en-US" sz="1800" dirty="0">
                <a:effectLst/>
                <a:latin typeface="Times New Roman" panose="02020603050405020304" pitchFamily="18" charset="0"/>
                <a:ea typeface="Times New Roman" panose="02020603050405020304" pitchFamily="18" charset="0"/>
              </a:rPr>
              <a:t> negotiations.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imes New Roman" panose="02020603050405020304" pitchFamily="18" charset="0"/>
                <a:ea typeface="Times New Roman" panose="02020603050405020304" pitchFamily="18" charset="0"/>
              </a:rPr>
              <a:t>For the CoE AI Convention, ENNHRI has also published a common position and has observer status to the CAI negotiations at which we participate regularly. We also regularly provide written input to the draft text of the Convention and earlier this year published another joint statement with Equinet on national oversight mechanisms.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Times New Roman" panose="02020603050405020304" pitchFamily="18" charset="0"/>
                <a:ea typeface="Times New Roman" panose="02020603050405020304" pitchFamily="18" charset="0"/>
              </a:rPr>
              <a:t>ENNHRI has been encouraging members to engage with their national state representatives for both instruments to take our key messages forward.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i="1" dirty="0">
                <a:effectLst/>
                <a:latin typeface="Times New Roman" panose="02020603050405020304" pitchFamily="18" charset="0"/>
                <a:ea typeface="Times New Roman" panose="02020603050405020304" pitchFamily="18" charset="0"/>
              </a:rPr>
              <a:t>Add anything you think is important…..</a:t>
            </a:r>
            <a:endParaRPr lang="en-BE" sz="1800" i="1" dirty="0">
              <a:effectLst/>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endParaRPr lang="en-BE" dirty="0"/>
          </a:p>
        </p:txBody>
      </p:sp>
      <p:sp>
        <p:nvSpPr>
          <p:cNvPr id="4" name="Slide Number Placeholder 3"/>
          <p:cNvSpPr>
            <a:spLocks noGrp="1"/>
          </p:cNvSpPr>
          <p:nvPr>
            <p:ph type="sldNum" sz="quarter" idx="5"/>
          </p:nvPr>
        </p:nvSpPr>
        <p:spPr/>
        <p:txBody>
          <a:bodyPr/>
          <a:lstStyle/>
          <a:p>
            <a:fld id="{D8587CB5-0A2D-488B-A26E-D19D78D1FDE5}" type="slidenum">
              <a:rPr lang="en-US" smtClean="0"/>
              <a:t>16</a:t>
            </a:fld>
            <a:endParaRPr lang="en-US"/>
          </a:p>
        </p:txBody>
      </p:sp>
    </p:spTree>
    <p:extLst>
      <p:ext uri="{BB962C8B-B14F-4D97-AF65-F5344CB8AC3E}">
        <p14:creationId xmlns:p14="http://schemas.microsoft.com/office/powerpoint/2010/main" val="647400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NHRIs have a key role to play in combatting harms caused by AI systems through using their broad human rights mandate</a:t>
            </a:r>
            <a:r>
              <a:rPr lang="en-US" sz="1800" i="1" dirty="0">
                <a:solidFill>
                  <a:srgbClr val="000000"/>
                </a:solidFill>
                <a:effectLst/>
                <a:latin typeface="Segoe UI Semilight" panose="020B0402040204020203" pitchFamily="34" charset="0"/>
                <a:ea typeface="Times New Roman" panose="02020603050405020304" pitchFamily="18" charset="0"/>
              </a:rPr>
              <a:t>. </a:t>
            </a:r>
            <a:r>
              <a:rPr lang="en-GB" sz="1800" dirty="0">
                <a:effectLst/>
                <a:latin typeface="Segoe UI Semilight" panose="020B0402040204020203" pitchFamily="34" charset="0"/>
                <a:ea typeface="Calibri" panose="020F0502020204030204" pitchFamily="34" charset="0"/>
              </a:rPr>
              <a:t>While the human rights mandate of individual institutions may differ according to the legislative or constitutional contexts, NHRIs remain the best placed independent body with an overarching human rights protection and promotion role, to monitor and address human rights impacts,</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NHRIs can provide policy recommendations and advice to governments, </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monitor AI’s impact and raise awareness about its implications. </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They can act as independent oversight bodies, holding AI developers and users to account for human rights violations/individual, collective and societal harms caused by AI systems. </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They can consult with civil society and marginalized groups to ensure inclusive AI policies. </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To help identify and mitigate potential risks to human rights, NHRIs can contribute to AI guidelines and promote human rights impact assessments.</a:t>
            </a:r>
          </a:p>
          <a:p>
            <a:pPr marL="742950" lvl="1" indent="-285750">
              <a:buFont typeface="Arial" panose="020B0604020202020204" pitchFamily="34" charset="0"/>
              <a:buChar char="•"/>
            </a:pPr>
            <a:r>
              <a:rPr lang="en-US" sz="1800" dirty="0">
                <a:solidFill>
                  <a:srgbClr val="000000"/>
                </a:solidFill>
                <a:effectLst/>
                <a:latin typeface="Segoe UI Semilight" panose="020B0402040204020203" pitchFamily="34" charset="0"/>
                <a:ea typeface="Times New Roman" panose="02020603050405020304" pitchFamily="18" charset="0"/>
              </a:rPr>
              <a:t> In cases where AI systems have caused significant harm, some NHRIs have the authority to seek legal remedies.</a:t>
            </a:r>
          </a:p>
          <a:p>
            <a:pPr marL="742950" lvl="1" indent="-285750">
              <a:buFont typeface="Arial" panose="020B0604020202020204" pitchFamily="34" charset="0"/>
              <a:buChar char="•"/>
            </a:pPr>
            <a:r>
              <a:rPr lang="en-US" sz="2800" b="0" i="0" dirty="0">
                <a:solidFill>
                  <a:srgbClr val="252525"/>
                </a:solidFill>
                <a:effectLst/>
                <a:latin typeface="Segoe UI Semilight" panose="020B0402040204020203" pitchFamily="34" charset="0"/>
              </a:rPr>
              <a:t>NHRIs are also contributing to ongoing legislative and policy processes at both national and regional levels.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Calibri" panose="020F0502020204030204" pitchFamily="34" charset="0"/>
                <a:cs typeface="Arial" panose="020B0604020202020204" pitchFamily="34" charset="0"/>
              </a:rPr>
              <a:t>Minister: Being proactive and loud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kern="100" dirty="0">
                <a:solidFill>
                  <a:srgbClr val="252525"/>
                </a:solidFill>
                <a:effectLst/>
                <a:latin typeface="Calibri" panose="020F0502020204030204" pitchFamily="34" charset="0"/>
                <a:ea typeface="Calibri" panose="020F0502020204030204" pitchFamily="34" charset="0"/>
                <a:cs typeface="Arial" panose="020B0604020202020204" pitchFamily="34" charset="0"/>
              </a:rPr>
              <a:t>Make sure </a:t>
            </a:r>
            <a:r>
              <a:rPr lang="en-US" sz="1800" kern="100" dirty="0">
                <a:effectLst/>
                <a:latin typeface="Calibri" panose="020F0502020204030204" pitchFamily="34" charset="0"/>
                <a:ea typeface="Calibri" panose="020F0502020204030204" pitchFamily="34" charset="0"/>
                <a:cs typeface="Arial" panose="020B0604020202020204" pitchFamily="34" charset="0"/>
              </a:rPr>
              <a:t>Strengthens rather then </a:t>
            </a:r>
            <a:r>
              <a:rPr lang="en-US" sz="1800" kern="100">
                <a:effectLst/>
                <a:latin typeface="Calibri" panose="020F0502020204030204" pitchFamily="34" charset="0"/>
                <a:ea typeface="Calibri" panose="020F0502020204030204" pitchFamily="34" charset="0"/>
                <a:cs typeface="Arial" panose="020B0604020202020204" pitchFamily="34" charset="0"/>
              </a:rPr>
              <a:t>erodes HR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800" b="0" i="0" dirty="0">
              <a:solidFill>
                <a:srgbClr val="252525"/>
              </a:solidFill>
              <a:effectLst/>
              <a:latin typeface="Segoe UI Semilight" panose="020B0402040204020203" pitchFamily="34" charset="0"/>
            </a:endParaRPr>
          </a:p>
          <a:p>
            <a:pPr marL="285750" indent="-285750">
              <a:buFont typeface="Arial" panose="020B0604020202020204" pitchFamily="34" charset="0"/>
              <a:buChar char="•"/>
            </a:pPr>
            <a:r>
              <a:rPr lang="en-US" sz="2800" b="0" i="0" dirty="0">
                <a:solidFill>
                  <a:srgbClr val="252525"/>
                </a:solidFill>
                <a:effectLst/>
                <a:latin typeface="Segoe UI Semilight" panose="020B0402040204020203" pitchFamily="34" charset="0"/>
              </a:rPr>
              <a:t>In the next session we will hear from NHRIs on how they have used different aspects of their mandate to work on AI and Human rights. </a:t>
            </a:r>
          </a:p>
        </p:txBody>
      </p:sp>
      <p:sp>
        <p:nvSpPr>
          <p:cNvPr id="4" name="Slide Number Placeholder 3"/>
          <p:cNvSpPr>
            <a:spLocks noGrp="1"/>
          </p:cNvSpPr>
          <p:nvPr>
            <p:ph type="sldNum" sz="quarter" idx="5"/>
          </p:nvPr>
        </p:nvSpPr>
        <p:spPr/>
        <p:txBody>
          <a:bodyPr/>
          <a:lstStyle/>
          <a:p>
            <a:fld id="{D8587CB5-0A2D-488B-A26E-D19D78D1FDE5}" type="slidenum">
              <a:rPr lang="en-US" smtClean="0"/>
              <a:t>17</a:t>
            </a:fld>
            <a:endParaRPr lang="en-US"/>
          </a:p>
        </p:txBody>
      </p:sp>
    </p:spTree>
    <p:extLst>
      <p:ext uri="{BB962C8B-B14F-4D97-AF65-F5344CB8AC3E}">
        <p14:creationId xmlns:p14="http://schemas.microsoft.com/office/powerpoint/2010/main" val="543131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i="0" dirty="0">
                <a:solidFill>
                  <a:srgbClr val="202122"/>
                </a:solidFill>
                <a:effectLst/>
                <a:latin typeface="Arial" panose="020B0604020202020204" pitchFamily="34" charset="0"/>
              </a:rPr>
              <a:t>Securitization</a:t>
            </a:r>
            <a:r>
              <a:rPr lang="en-US" b="0" i="0" dirty="0">
                <a:solidFill>
                  <a:srgbClr val="202122"/>
                </a:solidFill>
                <a:effectLst/>
                <a:latin typeface="Arial" panose="020B0604020202020204" pitchFamily="34" charset="0"/>
              </a:rPr>
              <a:t> is the process of </a:t>
            </a:r>
            <a:r>
              <a:rPr lang="en-US" b="0" i="0" u="none" strike="noStrike" dirty="0">
                <a:solidFill>
                  <a:srgbClr val="3366CC"/>
                </a:solidFill>
                <a:effectLst/>
                <a:latin typeface="Arial" panose="020B0604020202020204" pitchFamily="34" charset="0"/>
                <a:hlinkClick r:id="rId3" tooltip="Sovereign state"/>
              </a:rPr>
              <a:t>state</a:t>
            </a:r>
            <a:r>
              <a:rPr lang="en-US" b="0" i="0" dirty="0">
                <a:solidFill>
                  <a:srgbClr val="202122"/>
                </a:solidFill>
                <a:effectLst/>
                <a:latin typeface="Arial" panose="020B0604020202020204" pitchFamily="34" charset="0"/>
              </a:rPr>
              <a:t> actors transforming subjects from regular political issues into matters of "</a:t>
            </a:r>
            <a:r>
              <a:rPr lang="en-US" b="0" i="0" u="none" strike="noStrike" dirty="0">
                <a:solidFill>
                  <a:srgbClr val="3366CC"/>
                </a:solidFill>
                <a:effectLst/>
                <a:latin typeface="Arial" panose="020B0604020202020204" pitchFamily="34" charset="0"/>
                <a:hlinkClick r:id="rId4" tooltip="National security"/>
              </a:rPr>
              <a:t>security</a:t>
            </a:r>
            <a:r>
              <a:rPr lang="en-US" b="0" i="0" dirty="0">
                <a:solidFill>
                  <a:srgbClr val="202122"/>
                </a:solidFill>
                <a:effectLst/>
                <a:latin typeface="Arial" panose="020B0604020202020204" pitchFamily="34" charset="0"/>
              </a:rPr>
              <a:t>": thus enabling extraordinary means to be used in the name of security.</a:t>
            </a:r>
            <a:endParaRPr lang="LID4096" dirty="0"/>
          </a:p>
        </p:txBody>
      </p:sp>
      <p:sp>
        <p:nvSpPr>
          <p:cNvPr id="4" name="Tijdelijke aanduiding voor dianummer 3"/>
          <p:cNvSpPr>
            <a:spLocks noGrp="1"/>
          </p:cNvSpPr>
          <p:nvPr>
            <p:ph type="sldNum" sz="quarter" idx="5"/>
          </p:nvPr>
        </p:nvSpPr>
        <p:spPr/>
        <p:txBody>
          <a:bodyPr/>
          <a:lstStyle/>
          <a:p>
            <a:fld id="{D8587CB5-0A2D-488B-A26E-D19D78D1FDE5}" type="slidenum">
              <a:rPr lang="en-US" smtClean="0"/>
              <a:t>18</a:t>
            </a:fld>
            <a:endParaRPr lang="en-US"/>
          </a:p>
        </p:txBody>
      </p:sp>
    </p:spTree>
    <p:extLst>
      <p:ext uri="{BB962C8B-B14F-4D97-AF65-F5344CB8AC3E}">
        <p14:creationId xmlns:p14="http://schemas.microsoft.com/office/powerpoint/2010/main" val="32145217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Layout">
    <p:bg>
      <p:bgPr>
        <a:gradFill>
          <a:gsLst>
            <a:gs pos="0">
              <a:schemeClr val="accent1"/>
            </a:gs>
            <a:gs pos="100000">
              <a:schemeClr val="accent2"/>
            </a:gs>
          </a:gsLst>
          <a:lin ang="189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4CA3E-79B2-422F-AB90-F104DD8EDBB2}"/>
              </a:ext>
            </a:extLst>
          </p:cNvPr>
          <p:cNvSpPr>
            <a:spLocks noGrp="1"/>
          </p:cNvSpPr>
          <p:nvPr>
            <p:ph type="title" hasCustomPrompt="1"/>
          </p:nvPr>
        </p:nvSpPr>
        <p:spPr>
          <a:xfrm>
            <a:off x="831852" y="1709740"/>
            <a:ext cx="8079921" cy="2852737"/>
          </a:xfrm>
        </p:spPr>
        <p:txBody>
          <a:bodyPr anchor="b"/>
          <a:lstStyle>
            <a:lvl1pPr>
              <a:defRPr sz="6000">
                <a:solidFill>
                  <a:schemeClr val="bg1"/>
                </a:solidFill>
              </a:defRPr>
            </a:lvl1pPr>
          </a:lstStyle>
          <a:p>
            <a:r>
              <a:rPr lang="en-US"/>
              <a:t>Finance Committee Meeting</a:t>
            </a:r>
          </a:p>
        </p:txBody>
      </p:sp>
      <p:sp>
        <p:nvSpPr>
          <p:cNvPr id="3" name="Text Placeholder 2">
            <a:extLst>
              <a:ext uri="{FF2B5EF4-FFF2-40B4-BE49-F238E27FC236}">
                <a16:creationId xmlns:a16="http://schemas.microsoft.com/office/drawing/2014/main" id="{C620D7B7-E170-4A6B-9BAE-13ECA42E703D}"/>
              </a:ext>
            </a:extLst>
          </p:cNvPr>
          <p:cNvSpPr>
            <a:spLocks noGrp="1"/>
          </p:cNvSpPr>
          <p:nvPr>
            <p:ph type="body" idx="1" hasCustomPrompt="1"/>
          </p:nvPr>
        </p:nvSpPr>
        <p:spPr>
          <a:xfrm>
            <a:off x="831852" y="4589465"/>
            <a:ext cx="8079921" cy="1500187"/>
          </a:xfrm>
        </p:spPr>
        <p:txBody>
          <a:bodyPr/>
          <a:lstStyle>
            <a:lvl1pPr marL="0" indent="0">
              <a:buNone/>
              <a:defRPr sz="2400" baseline="300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Tuesday 25th April 2023 - Brussels</a:t>
            </a:r>
          </a:p>
        </p:txBody>
      </p:sp>
      <p:sp>
        <p:nvSpPr>
          <p:cNvPr id="4" name="Date Placeholder 3">
            <a:extLst>
              <a:ext uri="{FF2B5EF4-FFF2-40B4-BE49-F238E27FC236}">
                <a16:creationId xmlns:a16="http://schemas.microsoft.com/office/drawing/2014/main" id="{C5E2D2C1-5ABE-4A64-A626-19181D0A4259}"/>
              </a:ext>
            </a:extLst>
          </p:cNvPr>
          <p:cNvSpPr>
            <a:spLocks noGrp="1"/>
          </p:cNvSpPr>
          <p:nvPr>
            <p:ph type="dt" sz="half" idx="10"/>
          </p:nvPr>
        </p:nvSpPr>
        <p:spPr/>
        <p:txBody>
          <a:bodyPr/>
          <a:lstStyle>
            <a:lvl1pPr>
              <a:defRPr>
                <a:solidFill>
                  <a:schemeClr val="bg1"/>
                </a:solidFill>
              </a:defRPr>
            </a:lvl1pPr>
          </a:lstStyle>
          <a:p>
            <a:fld id="{1D35CFE8-2A46-4A30-A278-4ADD19EED8CA}" type="datetimeFigureOut">
              <a:rPr lang="en-US" smtClean="0"/>
              <a:pPr/>
              <a:t>12/14/2023</a:t>
            </a:fld>
            <a:endParaRPr lang="en-US"/>
          </a:p>
        </p:txBody>
      </p:sp>
      <p:sp>
        <p:nvSpPr>
          <p:cNvPr id="5" name="Footer Placeholder 4">
            <a:extLst>
              <a:ext uri="{FF2B5EF4-FFF2-40B4-BE49-F238E27FC236}">
                <a16:creationId xmlns:a16="http://schemas.microsoft.com/office/drawing/2014/main" id="{6D96563B-FFA6-45B2-8888-31B69581FD63}"/>
              </a:ext>
            </a:extLst>
          </p:cNvPr>
          <p:cNvSpPr>
            <a:spLocks noGrp="1"/>
          </p:cNvSpPr>
          <p:nvPr>
            <p:ph type="ftr" sz="quarter" idx="11"/>
          </p:nvPr>
        </p:nvSpPr>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4CA3520E-F895-4E08-B0B9-5D12BDEF6037}"/>
              </a:ext>
            </a:extLst>
          </p:cNvPr>
          <p:cNvSpPr>
            <a:spLocks noGrp="1"/>
          </p:cNvSpPr>
          <p:nvPr>
            <p:ph type="sldNum" sz="quarter" idx="12"/>
          </p:nvPr>
        </p:nvSpPr>
        <p:spPr/>
        <p:txBody>
          <a:bodyPr/>
          <a:lstStyle>
            <a:lvl1pPr>
              <a:defRPr>
                <a:solidFill>
                  <a:schemeClr val="bg1"/>
                </a:solidFill>
              </a:defRPr>
            </a:lvl1pPr>
          </a:lstStyle>
          <a:p>
            <a:fld id="{1C4E7369-246D-4FF8-9607-6713BC826D66}" type="slidenum">
              <a:rPr lang="en-US" smtClean="0"/>
              <a:pPr/>
              <a:t>‹#›</a:t>
            </a:fld>
            <a:endParaRPr lang="en-US"/>
          </a:p>
        </p:txBody>
      </p:sp>
      <p:pic>
        <p:nvPicPr>
          <p:cNvPr id="9" name="Picture 8" descr="transparent white 15 degree bar graphic">
            <a:extLst>
              <a:ext uri="{FF2B5EF4-FFF2-40B4-BE49-F238E27FC236}">
                <a16:creationId xmlns:a16="http://schemas.microsoft.com/office/drawing/2014/main" id="{91EE1BC7-0063-499B-ADE9-EA9FE6CA75CE}"/>
              </a:ext>
            </a:extLst>
          </p:cNvPr>
          <p:cNvPicPr/>
          <p:nvPr userDrawn="1"/>
        </p:nvPicPr>
        <p:blipFill rotWithShape="1">
          <a:blip r:embed="rId2" cstate="print">
            <a:extLst>
              <a:ext uri="{28A0092B-C50C-407E-A947-70E740481C1C}">
                <a14:useLocalDpi xmlns:a14="http://schemas.microsoft.com/office/drawing/2010/main" val="0"/>
              </a:ext>
            </a:extLst>
          </a:blip>
          <a:srcRect t="31693"/>
          <a:stretch/>
        </p:blipFill>
        <p:spPr>
          <a:xfrm>
            <a:off x="4607879" y="0"/>
            <a:ext cx="7649845" cy="6858000"/>
          </a:xfrm>
          <a:prstGeom prst="rect">
            <a:avLst/>
          </a:prstGeom>
        </p:spPr>
      </p:pic>
      <p:grpSp>
        <p:nvGrpSpPr>
          <p:cNvPr id="22" name="Group 21">
            <a:extLst>
              <a:ext uri="{FF2B5EF4-FFF2-40B4-BE49-F238E27FC236}">
                <a16:creationId xmlns:a16="http://schemas.microsoft.com/office/drawing/2014/main" id="{81E1AFEF-351E-45F7-B2BE-596E2B1EBA9D}"/>
              </a:ext>
            </a:extLst>
          </p:cNvPr>
          <p:cNvGrpSpPr/>
          <p:nvPr userDrawn="1"/>
        </p:nvGrpSpPr>
        <p:grpSpPr>
          <a:xfrm>
            <a:off x="831852" y="6097837"/>
            <a:ext cx="4229292" cy="379669"/>
            <a:chOff x="5643141" y="340452"/>
            <a:chExt cx="4229292" cy="379669"/>
          </a:xfrm>
        </p:grpSpPr>
        <p:sp>
          <p:nvSpPr>
            <p:cNvPr id="10" name="Text Box 5">
              <a:extLst>
                <a:ext uri="{FF2B5EF4-FFF2-40B4-BE49-F238E27FC236}">
                  <a16:creationId xmlns:a16="http://schemas.microsoft.com/office/drawing/2014/main" id="{03984FE5-BD56-478D-8466-26777E446BD4}"/>
                </a:ext>
              </a:extLst>
            </p:cNvPr>
            <p:cNvSpPr txBox="1">
              <a:spLocks noChangeArrowheads="1"/>
            </p:cNvSpPr>
            <p:nvPr userDrawn="1"/>
          </p:nvSpPr>
          <p:spPr bwMode="auto">
            <a:xfrm>
              <a:off x="5982867" y="340452"/>
              <a:ext cx="1086062" cy="35869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500"/>
                </a:spcAft>
              </a:pPr>
              <a:r>
                <a:rPr lang="en-GB" sz="1600">
                  <a:solidFill>
                    <a:srgbClr val="FFFFFF"/>
                  </a:solidFill>
                  <a:effectLst/>
                  <a:latin typeface="Segoe UI Semilight" panose="020B0402040204020203" pitchFamily="34" charset="0"/>
                  <a:ea typeface="Calibri" panose="020F0502020204030204" pitchFamily="34" charset="0"/>
                </a:rPr>
                <a:t>ennhri.org</a:t>
              </a:r>
              <a:endParaRPr lang="en-US" sz="1100">
                <a:effectLst/>
                <a:latin typeface="Segoe UI Semilight" panose="020B0402040204020203" pitchFamily="34" charset="0"/>
                <a:ea typeface="Calibri" panose="020F0502020204030204" pitchFamily="34" charset="0"/>
              </a:endParaRPr>
            </a:p>
          </p:txBody>
        </p:sp>
        <p:sp>
          <p:nvSpPr>
            <p:cNvPr id="11" name="Text Box 1">
              <a:extLst>
                <a:ext uri="{FF2B5EF4-FFF2-40B4-BE49-F238E27FC236}">
                  <a16:creationId xmlns:a16="http://schemas.microsoft.com/office/drawing/2014/main" id="{F86D90D5-2C14-483F-B1AF-C1F6CAF6FA86}"/>
                </a:ext>
              </a:extLst>
            </p:cNvPr>
            <p:cNvSpPr txBox="1">
              <a:spLocks noChangeArrowheads="1"/>
            </p:cNvSpPr>
            <p:nvPr userDrawn="1"/>
          </p:nvSpPr>
          <p:spPr bwMode="auto">
            <a:xfrm>
              <a:off x="7524315" y="349937"/>
              <a:ext cx="987761" cy="35869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500"/>
                </a:spcAft>
              </a:pPr>
              <a:r>
                <a:rPr lang="en-GB" sz="1600">
                  <a:solidFill>
                    <a:srgbClr val="FFFFFF"/>
                  </a:solidFill>
                  <a:effectLst/>
                  <a:latin typeface="Segoe UI Semilight" panose="020B0402040204020203" pitchFamily="34" charset="0"/>
                  <a:ea typeface="Calibri" panose="020F0502020204030204" pitchFamily="34" charset="0"/>
                </a:rPr>
                <a:t>@ennhri</a:t>
              </a:r>
              <a:endParaRPr lang="en-US" sz="1100">
                <a:effectLst/>
                <a:latin typeface="Segoe UI Semilight" panose="020B0402040204020203" pitchFamily="34" charset="0"/>
                <a:ea typeface="Calibri" panose="020F0502020204030204" pitchFamily="34" charset="0"/>
              </a:endParaRPr>
            </a:p>
          </p:txBody>
        </p:sp>
        <p:sp>
          <p:nvSpPr>
            <p:cNvPr id="12" name="Text Box 6">
              <a:extLst>
                <a:ext uri="{FF2B5EF4-FFF2-40B4-BE49-F238E27FC236}">
                  <a16:creationId xmlns:a16="http://schemas.microsoft.com/office/drawing/2014/main" id="{E454D5C7-5CB4-4978-92F8-BB4B470207FB}"/>
                </a:ext>
              </a:extLst>
            </p:cNvPr>
            <p:cNvSpPr txBox="1">
              <a:spLocks noChangeArrowheads="1"/>
            </p:cNvSpPr>
            <p:nvPr userDrawn="1"/>
          </p:nvSpPr>
          <p:spPr bwMode="auto">
            <a:xfrm>
              <a:off x="8930323" y="361425"/>
              <a:ext cx="942110" cy="35869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500"/>
                </a:spcAft>
              </a:pPr>
              <a:r>
                <a:rPr lang="en-GB" sz="1600">
                  <a:solidFill>
                    <a:srgbClr val="FFFFFF"/>
                  </a:solidFill>
                  <a:effectLst/>
                  <a:latin typeface="Segoe UI Semilight" panose="020B0402040204020203" pitchFamily="34" charset="0"/>
                  <a:ea typeface="Calibri" panose="020F0502020204030204" pitchFamily="34" charset="0"/>
                </a:rPr>
                <a:t>ENNHRI</a:t>
              </a:r>
              <a:endParaRPr lang="en-US" sz="1100">
                <a:effectLst/>
                <a:latin typeface="Segoe UI Semilight" panose="020B0402040204020203" pitchFamily="34" charset="0"/>
                <a:ea typeface="Calibri" panose="020F0502020204030204" pitchFamily="34" charset="0"/>
              </a:endParaRPr>
            </a:p>
          </p:txBody>
        </p:sp>
        <p:pic>
          <p:nvPicPr>
            <p:cNvPr id="26" name="Graphic 25">
              <a:extLst>
                <a:ext uri="{FF2B5EF4-FFF2-40B4-BE49-F238E27FC236}">
                  <a16:creationId xmlns:a16="http://schemas.microsoft.com/office/drawing/2014/main" id="{0340C61D-C631-4C91-9AA1-5ED16C19F954}"/>
                </a:ext>
              </a:extLst>
            </p:cNvPr>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57029" y="364484"/>
              <a:ext cx="339725" cy="339725"/>
            </a:xfrm>
            <a:prstGeom prst="rect">
              <a:avLst/>
            </a:prstGeom>
          </p:spPr>
        </p:pic>
        <p:grpSp>
          <p:nvGrpSpPr>
            <p:cNvPr id="27" name="Group 26">
              <a:extLst>
                <a:ext uri="{FF2B5EF4-FFF2-40B4-BE49-F238E27FC236}">
                  <a16:creationId xmlns:a16="http://schemas.microsoft.com/office/drawing/2014/main" id="{0A616BF4-ECAC-48C1-9244-B50841330051}"/>
                </a:ext>
              </a:extLst>
            </p:cNvPr>
            <p:cNvGrpSpPr/>
            <p:nvPr userDrawn="1"/>
          </p:nvGrpSpPr>
          <p:grpSpPr>
            <a:xfrm>
              <a:off x="5643141" y="359423"/>
              <a:ext cx="339725" cy="339725"/>
              <a:chOff x="0" y="0"/>
              <a:chExt cx="140970" cy="140970"/>
            </a:xfrm>
          </p:grpSpPr>
          <p:sp>
            <p:nvSpPr>
              <p:cNvPr id="28" name="Oval 27">
                <a:extLst>
                  <a:ext uri="{FF2B5EF4-FFF2-40B4-BE49-F238E27FC236}">
                    <a16:creationId xmlns:a16="http://schemas.microsoft.com/office/drawing/2014/main" id="{363CB693-3F08-452E-A4AC-EF8AEF248FC4}"/>
                  </a:ext>
                </a:extLst>
              </p:cNvPr>
              <p:cNvSpPr/>
              <p:nvPr/>
            </p:nvSpPr>
            <p:spPr>
              <a:xfrm>
                <a:off x="0" y="0"/>
                <a:ext cx="140970" cy="140970"/>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29" name="Graphic 8">
                <a:extLst>
                  <a:ext uri="{FF2B5EF4-FFF2-40B4-BE49-F238E27FC236}">
                    <a16:creationId xmlns:a16="http://schemas.microsoft.com/office/drawing/2014/main" id="{6B26D4D2-CB39-4E39-B810-6A147FBB4A2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5305" y="35305"/>
                <a:ext cx="70485" cy="70485"/>
              </a:xfrm>
              <a:prstGeom prst="rect">
                <a:avLst/>
              </a:prstGeom>
            </p:spPr>
          </p:pic>
        </p:grpSp>
      </p:grpSp>
      <p:pic>
        <p:nvPicPr>
          <p:cNvPr id="15" name="Picture 14" descr="Logo, company name&#10;&#10;Description automatically generated">
            <a:extLst>
              <a:ext uri="{FF2B5EF4-FFF2-40B4-BE49-F238E27FC236}">
                <a16:creationId xmlns:a16="http://schemas.microsoft.com/office/drawing/2014/main" id="{CC0D50A0-8357-3099-178A-FA39F9D5A57C}"/>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6400" y="-777261"/>
            <a:ext cx="3782576" cy="3602743"/>
          </a:xfrm>
          <a:prstGeom prst="rect">
            <a:avLst/>
          </a:prstGeom>
        </p:spPr>
      </p:pic>
      <p:pic>
        <p:nvPicPr>
          <p:cNvPr id="19" name="Picture 18" descr="A blue letter in a white circle&#10;&#10;Description automatically generated">
            <a:extLst>
              <a:ext uri="{FF2B5EF4-FFF2-40B4-BE49-F238E27FC236}">
                <a16:creationId xmlns:a16="http://schemas.microsoft.com/office/drawing/2014/main" id="{14C87EAB-54B7-944F-5FBA-CE4404189B8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223008" y="5907054"/>
            <a:ext cx="836176" cy="836176"/>
          </a:xfrm>
          <a:prstGeom prst="rect">
            <a:avLst/>
          </a:prstGeom>
        </p:spPr>
      </p:pic>
      <p:pic>
        <p:nvPicPr>
          <p:cNvPr id="21" name="Picture 20" descr="A white circle with blue letters in it&#10;&#10;Description automatically generated">
            <a:extLst>
              <a:ext uri="{FF2B5EF4-FFF2-40B4-BE49-F238E27FC236}">
                <a16:creationId xmlns:a16="http://schemas.microsoft.com/office/drawing/2014/main" id="{B0DD9F95-136E-3376-21B2-C4528E13AB3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843444" y="5765799"/>
            <a:ext cx="999291" cy="999291"/>
          </a:xfrm>
          <a:prstGeom prst="rect">
            <a:avLst/>
          </a:prstGeom>
        </p:spPr>
      </p:pic>
      <p:sp>
        <p:nvSpPr>
          <p:cNvPr id="23" name="Text Box 1">
            <a:extLst>
              <a:ext uri="{FF2B5EF4-FFF2-40B4-BE49-F238E27FC236}">
                <a16:creationId xmlns:a16="http://schemas.microsoft.com/office/drawing/2014/main" id="{D82AE75E-BA22-20EA-8C10-D9A86BE5EC50}"/>
              </a:ext>
            </a:extLst>
          </p:cNvPr>
          <p:cNvSpPr txBox="1">
            <a:spLocks noChangeArrowheads="1"/>
          </p:cNvSpPr>
          <p:nvPr userDrawn="1"/>
        </p:nvSpPr>
        <p:spPr bwMode="auto">
          <a:xfrm>
            <a:off x="5519179" y="6128295"/>
            <a:ext cx="987761" cy="35869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500"/>
              </a:spcAft>
            </a:pPr>
            <a:r>
              <a:rPr lang="en-GB" sz="1600" err="1">
                <a:solidFill>
                  <a:srgbClr val="FFFFFF"/>
                </a:solidFill>
                <a:effectLst/>
                <a:latin typeface="Segoe UI Semilight" panose="020B0402040204020203" pitchFamily="34" charset="0"/>
                <a:ea typeface="Calibri" panose="020F0502020204030204" pitchFamily="34" charset="0"/>
              </a:rPr>
              <a:t>ennhri</a:t>
            </a:r>
            <a:endParaRPr lang="en-US" sz="1100">
              <a:effectLst/>
              <a:latin typeface="Segoe UI Semilight" panose="020B0402040204020203" pitchFamily="34" charset="0"/>
              <a:ea typeface="Calibri" panose="020F0502020204030204" pitchFamily="34" charset="0"/>
            </a:endParaRPr>
          </a:p>
        </p:txBody>
      </p:sp>
    </p:spTree>
    <p:extLst>
      <p:ext uri="{BB962C8B-B14F-4D97-AF65-F5344CB8AC3E}">
        <p14:creationId xmlns:p14="http://schemas.microsoft.com/office/powerpoint/2010/main" val="217497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Layout">
    <p:bg>
      <p:bgPr>
        <a:gradFill flip="none" rotWithShape="1">
          <a:gsLst>
            <a:gs pos="0">
              <a:schemeClr val="accent1"/>
            </a:gs>
            <a:gs pos="100000">
              <a:schemeClr val="accent2"/>
            </a:gs>
          </a:gsLst>
          <a:lin ang="189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1A09-268E-4023-AE54-8F4775928BCE}"/>
              </a:ext>
            </a:extLst>
          </p:cNvPr>
          <p:cNvSpPr>
            <a:spLocks noGrp="1"/>
          </p:cNvSpPr>
          <p:nvPr>
            <p:ph type="ctrTitle" hasCustomPrompt="1"/>
          </p:nvPr>
        </p:nvSpPr>
        <p:spPr>
          <a:xfrm>
            <a:off x="1524000" y="1122363"/>
            <a:ext cx="9144000" cy="2387600"/>
          </a:xfrm>
        </p:spPr>
        <p:txBody>
          <a:bodyPr anchor="b"/>
          <a:lstStyle>
            <a:lvl1pPr algn="ctr">
              <a:defRPr sz="6000">
                <a:solidFill>
                  <a:schemeClr val="tx1"/>
                </a:solidFill>
              </a:defRPr>
            </a:lvl1pPr>
          </a:lstStyle>
          <a:p>
            <a:r>
              <a:rPr lang="en-US"/>
              <a:t>Section Slide</a:t>
            </a:r>
          </a:p>
        </p:txBody>
      </p:sp>
      <p:sp>
        <p:nvSpPr>
          <p:cNvPr id="3" name="Subtitle 2">
            <a:extLst>
              <a:ext uri="{FF2B5EF4-FFF2-40B4-BE49-F238E27FC236}">
                <a16:creationId xmlns:a16="http://schemas.microsoft.com/office/drawing/2014/main" id="{56BDA2C5-431A-4813-8088-25AD78FE60CF}"/>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Subtitle</a:t>
            </a:r>
          </a:p>
        </p:txBody>
      </p:sp>
      <p:sp>
        <p:nvSpPr>
          <p:cNvPr id="4" name="Date Placeholder 3">
            <a:extLst>
              <a:ext uri="{FF2B5EF4-FFF2-40B4-BE49-F238E27FC236}">
                <a16:creationId xmlns:a16="http://schemas.microsoft.com/office/drawing/2014/main" id="{1CB1FE26-1502-416F-9745-D2621434EF1F}"/>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5" name="Footer Placeholder 4">
            <a:extLst>
              <a:ext uri="{FF2B5EF4-FFF2-40B4-BE49-F238E27FC236}">
                <a16:creationId xmlns:a16="http://schemas.microsoft.com/office/drawing/2014/main" id="{391EF2BF-8D89-466C-A8E6-D096C55EF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AB0B32-66FD-45F9-84BC-4F0CB78F40F1}"/>
              </a:ext>
            </a:extLst>
          </p:cNvPr>
          <p:cNvSpPr>
            <a:spLocks noGrp="1"/>
          </p:cNvSpPr>
          <p:nvPr>
            <p:ph type="sldNum" sz="quarter" idx="12"/>
          </p:nvPr>
        </p:nvSpPr>
        <p:spPr/>
        <p:txBody>
          <a:bodyPr/>
          <a:lstStyle/>
          <a:p>
            <a:fld id="{1C4E7369-246D-4FF8-9607-6713BC826D66}" type="slidenum">
              <a:rPr lang="en-US" smtClean="0"/>
              <a:t>‹#›</a:t>
            </a:fld>
            <a:endParaRPr lang="en-US"/>
          </a:p>
        </p:txBody>
      </p:sp>
      <p:pic>
        <p:nvPicPr>
          <p:cNvPr id="11" name="Picture 10" descr="transparent white 15 degree bar graphic">
            <a:extLst>
              <a:ext uri="{FF2B5EF4-FFF2-40B4-BE49-F238E27FC236}">
                <a16:creationId xmlns:a16="http://schemas.microsoft.com/office/drawing/2014/main" id="{65E9A537-1BED-4160-A7A2-51DB2D858D86}"/>
              </a:ext>
            </a:extLst>
          </p:cNvPr>
          <p:cNvPicPr/>
          <p:nvPr userDrawn="1"/>
        </p:nvPicPr>
        <p:blipFill rotWithShape="1">
          <a:blip r:embed="rId2" cstate="print">
            <a:extLst>
              <a:ext uri="{28A0092B-C50C-407E-A947-70E740481C1C}">
                <a14:useLocalDpi xmlns:a14="http://schemas.microsoft.com/office/drawing/2010/main" val="0"/>
              </a:ext>
            </a:extLst>
          </a:blip>
          <a:srcRect t="31693"/>
          <a:stretch/>
        </p:blipFill>
        <p:spPr>
          <a:xfrm>
            <a:off x="4607879" y="0"/>
            <a:ext cx="7649845" cy="6858000"/>
          </a:xfrm>
          <a:prstGeom prst="rect">
            <a:avLst/>
          </a:prstGeom>
        </p:spPr>
      </p:pic>
      <p:pic>
        <p:nvPicPr>
          <p:cNvPr id="9" name="Picture 8" descr="Logo, company name&#10;&#10;Description automatically generated">
            <a:extLst>
              <a:ext uri="{FF2B5EF4-FFF2-40B4-BE49-F238E27FC236}">
                <a16:creationId xmlns:a16="http://schemas.microsoft.com/office/drawing/2014/main" id="{B4B937E9-2CA0-5450-61DB-F5DBDA04482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27019" b="39527"/>
          <a:stretch/>
        </p:blipFill>
        <p:spPr>
          <a:xfrm>
            <a:off x="506400" y="196156"/>
            <a:ext cx="3782576" cy="1205261"/>
          </a:xfrm>
          <a:prstGeom prst="rect">
            <a:avLst/>
          </a:prstGeom>
        </p:spPr>
      </p:pic>
    </p:spTree>
    <p:extLst>
      <p:ext uri="{BB962C8B-B14F-4D97-AF65-F5344CB8AC3E}">
        <p14:creationId xmlns:p14="http://schemas.microsoft.com/office/powerpoint/2010/main" val="318279639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E4145-A067-4578-990D-BBFE1120C550}"/>
              </a:ext>
            </a:extLst>
          </p:cNvPr>
          <p:cNvSpPr>
            <a:spLocks noGrp="1"/>
          </p:cNvSpPr>
          <p:nvPr>
            <p:ph type="title"/>
          </p:nvPr>
        </p:nvSpPr>
        <p:spPr>
          <a:xfrm>
            <a:off x="838200" y="320673"/>
            <a:ext cx="10515600" cy="1325563"/>
          </a:xfrm>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508AACF-3E7F-4E6D-898B-22A23F88D561}"/>
              </a:ext>
            </a:extLst>
          </p:cNvPr>
          <p:cNvSpPr>
            <a:spLocks noGrp="1"/>
          </p:cNvSpPr>
          <p:nvPr>
            <p:ph idx="1"/>
          </p:nvPr>
        </p:nvSpPr>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bg1">
                    <a:lumMod val="50000"/>
                  </a:schemeClr>
                </a:solidFill>
              </a:defRPr>
            </a:lvl4pPr>
            <a:lvl5pPr>
              <a:defRPr>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37369-DA7C-416D-910D-863D4A88D007}"/>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5" name="Footer Placeholder 4">
            <a:extLst>
              <a:ext uri="{FF2B5EF4-FFF2-40B4-BE49-F238E27FC236}">
                <a16:creationId xmlns:a16="http://schemas.microsoft.com/office/drawing/2014/main" id="{0937B875-DF65-490C-9B68-4F01DE1A35E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115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A2B4-C8E8-4C8F-A5E8-6C5B55EF95CD}"/>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7A9303-6B4D-4027-8117-9CF82785F215}"/>
              </a:ext>
            </a:extLst>
          </p:cNvPr>
          <p:cNvSpPr>
            <a:spLocks noGrp="1"/>
          </p:cNvSpPr>
          <p:nvPr>
            <p:ph sz="half" idx="1"/>
          </p:nvPr>
        </p:nvSpPr>
        <p:spPr>
          <a:xfrm>
            <a:off x="838200" y="1825625"/>
            <a:ext cx="5181600" cy="4351338"/>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bg1">
                    <a:lumMod val="50000"/>
                  </a:schemeClr>
                </a:solidFill>
              </a:defRPr>
            </a:lvl4pPr>
            <a:lvl5pPr>
              <a:defRPr>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1FD719-10D0-42E2-B3FD-466205F3237B}"/>
              </a:ext>
            </a:extLst>
          </p:cNvPr>
          <p:cNvSpPr>
            <a:spLocks noGrp="1"/>
          </p:cNvSpPr>
          <p:nvPr>
            <p:ph sz="half" idx="2"/>
          </p:nvPr>
        </p:nvSpPr>
        <p:spPr>
          <a:xfrm>
            <a:off x="6172200" y="1825625"/>
            <a:ext cx="5181600" cy="4351338"/>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bg1">
                    <a:lumMod val="50000"/>
                  </a:schemeClr>
                </a:solidFill>
              </a:defRPr>
            </a:lvl4pPr>
            <a:lvl5pPr>
              <a:defRPr>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6E29BF-8DDF-4681-A493-3A2990D89E01}"/>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6" name="Footer Placeholder 5">
            <a:extLst>
              <a:ext uri="{FF2B5EF4-FFF2-40B4-BE49-F238E27FC236}">
                <a16:creationId xmlns:a16="http://schemas.microsoft.com/office/drawing/2014/main" id="{C51652FC-9DA6-428A-8363-1693638A1D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D2868-AC0E-4E87-B663-B28B44A51DE7}"/>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3360196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5169-9858-4488-AF13-B57E917C36CD}"/>
              </a:ext>
            </a:extLst>
          </p:cNvPr>
          <p:cNvSpPr>
            <a:spLocks noGrp="1"/>
          </p:cNvSpPr>
          <p:nvPr>
            <p:ph type="title"/>
          </p:nvPr>
        </p:nvSpPr>
        <p:spPr>
          <a:xfrm>
            <a:off x="839788" y="365127"/>
            <a:ext cx="10515600" cy="1325563"/>
          </a:xfrm>
        </p:spPr>
        <p:txBody>
          <a:bodyPr/>
          <a:lstStyle>
            <a:lvl1pPr>
              <a:defRPr>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09B4182-28E3-4466-8045-9348CF683652}"/>
              </a:ext>
            </a:extLst>
          </p:cNvPr>
          <p:cNvSpPr>
            <a:spLocks noGrp="1"/>
          </p:cNvSpPr>
          <p:nvPr>
            <p:ph type="body" idx="1"/>
          </p:nvPr>
        </p:nvSpPr>
        <p:spPr>
          <a:xfrm>
            <a:off x="839789" y="1681163"/>
            <a:ext cx="5157787" cy="823912"/>
          </a:xfrm>
        </p:spPr>
        <p:txBody>
          <a:bodyPr anchor="b"/>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734D0BF-C75E-477E-8739-105D4347D17F}"/>
              </a:ext>
            </a:extLst>
          </p:cNvPr>
          <p:cNvSpPr>
            <a:spLocks noGrp="1"/>
          </p:cNvSpPr>
          <p:nvPr>
            <p:ph sz="half" idx="2"/>
          </p:nvPr>
        </p:nvSpPr>
        <p:spPr>
          <a:xfrm>
            <a:off x="839789" y="2505075"/>
            <a:ext cx="5157787" cy="3684588"/>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bg1">
                    <a:lumMod val="50000"/>
                  </a:schemeClr>
                </a:solidFill>
              </a:defRPr>
            </a:lvl4pPr>
            <a:lvl5pPr>
              <a:defRPr>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8CE2009-4EA7-4345-8345-B54DBEE07416}"/>
              </a:ext>
            </a:extLst>
          </p:cNvPr>
          <p:cNvSpPr>
            <a:spLocks noGrp="1"/>
          </p:cNvSpPr>
          <p:nvPr>
            <p:ph type="body" sz="quarter" idx="3"/>
          </p:nvPr>
        </p:nvSpPr>
        <p:spPr>
          <a:xfrm>
            <a:off x="6172201" y="1681163"/>
            <a:ext cx="5183188" cy="823912"/>
          </a:xfrm>
        </p:spPr>
        <p:txBody>
          <a:bodyPr anchor="b"/>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8CAAC96-AA36-4533-8F18-52E45C9BB07A}"/>
              </a:ext>
            </a:extLst>
          </p:cNvPr>
          <p:cNvSpPr>
            <a:spLocks noGrp="1"/>
          </p:cNvSpPr>
          <p:nvPr>
            <p:ph sz="quarter" idx="4"/>
          </p:nvPr>
        </p:nvSpPr>
        <p:spPr>
          <a:xfrm>
            <a:off x="6172201" y="2505075"/>
            <a:ext cx="5183188" cy="3684588"/>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bg1">
                    <a:lumMod val="50000"/>
                  </a:schemeClr>
                </a:solidFill>
              </a:defRPr>
            </a:lvl4pPr>
            <a:lvl5pPr>
              <a:defRPr>
                <a:solidFill>
                  <a:schemeClr val="bg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EC9CC67-03FF-48FB-A907-17CCC59FE8C9}"/>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8" name="Footer Placeholder 7">
            <a:extLst>
              <a:ext uri="{FF2B5EF4-FFF2-40B4-BE49-F238E27FC236}">
                <a16:creationId xmlns:a16="http://schemas.microsoft.com/office/drawing/2014/main" id="{D452619A-7497-48BA-ADA1-85F93966FF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444FB4-BCF4-4A4D-81D2-9DC39C3E761B}"/>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2838463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BF8E0-4BD5-4BF2-90EC-8105E9A3BCF5}"/>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Date Placeholder 2">
            <a:extLst>
              <a:ext uri="{FF2B5EF4-FFF2-40B4-BE49-F238E27FC236}">
                <a16:creationId xmlns:a16="http://schemas.microsoft.com/office/drawing/2014/main" id="{94224CDA-00BF-4241-B519-B5DE8334F618}"/>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4" name="Footer Placeholder 3">
            <a:extLst>
              <a:ext uri="{FF2B5EF4-FFF2-40B4-BE49-F238E27FC236}">
                <a16:creationId xmlns:a16="http://schemas.microsoft.com/office/drawing/2014/main" id="{FDF62E6C-18F6-4F79-99CD-4397D6936A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3C5268-AE08-45F9-AFD6-023EBE4CC2B7}"/>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2370033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E22B64-89CA-4306-9106-B7C285E3184F}"/>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3" name="Footer Placeholder 2">
            <a:extLst>
              <a:ext uri="{FF2B5EF4-FFF2-40B4-BE49-F238E27FC236}">
                <a16:creationId xmlns:a16="http://schemas.microsoft.com/office/drawing/2014/main" id="{90FA587F-A554-4ADA-A594-08494AC94CE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85DA49-CE9E-4318-BE54-93754F816EDF}"/>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104343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51B0A-1987-47DD-B845-EBB494FBA38A}"/>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36C699-7183-43EB-B99E-EFBE2E4E918D}"/>
              </a:ext>
            </a:extLst>
          </p:cNvPr>
          <p:cNvSpPr>
            <a:spLocks noGrp="1"/>
          </p:cNvSpPr>
          <p:nvPr>
            <p:ph idx="1"/>
          </p:nvPr>
        </p:nvSpPr>
        <p:spPr>
          <a:xfrm>
            <a:off x="5183188" y="987427"/>
            <a:ext cx="6172200" cy="4873625"/>
          </a:xfrm>
        </p:spPr>
        <p:txBody>
          <a:bodyPr/>
          <a:lstStyle>
            <a:lvl1pPr>
              <a:defRPr sz="3200">
                <a:solidFill>
                  <a:schemeClr val="accent1"/>
                </a:solidFill>
              </a:defRPr>
            </a:lvl1pPr>
            <a:lvl2pPr>
              <a:defRPr sz="2800">
                <a:solidFill>
                  <a:schemeClr val="accent2"/>
                </a:solidFill>
              </a:defRPr>
            </a:lvl2pPr>
            <a:lvl3pPr>
              <a:defRPr sz="2400">
                <a:solidFill>
                  <a:schemeClr val="accent3"/>
                </a:solidFill>
              </a:defRPr>
            </a:lvl3pPr>
            <a:lvl4pPr>
              <a:defRPr sz="2000">
                <a:solidFill>
                  <a:schemeClr val="bg1">
                    <a:lumMod val="50000"/>
                  </a:schemeClr>
                </a:solidFill>
              </a:defRPr>
            </a:lvl4pPr>
            <a:lvl5pPr>
              <a:defRPr sz="2000">
                <a:solidFill>
                  <a:schemeClr val="bg1">
                    <a:lumMod val="50000"/>
                  </a:schemeClr>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5AF933B-9186-430D-A2A9-2E50268F0A97}"/>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ABB634-311F-461E-9CCD-1EE2EC38347E}"/>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6" name="Footer Placeholder 5">
            <a:extLst>
              <a:ext uri="{FF2B5EF4-FFF2-40B4-BE49-F238E27FC236}">
                <a16:creationId xmlns:a16="http://schemas.microsoft.com/office/drawing/2014/main" id="{C3949684-2F02-472B-B277-2206F51DE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2285B-6412-4EBC-84AD-669E03AB1021}"/>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177183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CA736-F855-4C24-A8A4-7A13444A894E}"/>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CDDDE171-55CF-44E5-915C-5335DA2309D0}"/>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5B73CC9D-DDC7-466E-B1B4-7D37E7B9E15A}"/>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5799F03-EAEB-4810-AE36-663E3073FD16}"/>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6" name="Footer Placeholder 5">
            <a:extLst>
              <a:ext uri="{FF2B5EF4-FFF2-40B4-BE49-F238E27FC236}">
                <a16:creationId xmlns:a16="http://schemas.microsoft.com/office/drawing/2014/main" id="{B795A196-EA51-4656-A939-92D25E2771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550349-BF66-456F-A2B4-E1029AC44D39}"/>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714961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09E08-8F8F-4B2D-A9C0-B64E9EBBC1B8}"/>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764D5E8F-1408-4307-8AEC-8AB3E33B175E}"/>
              </a:ext>
            </a:extLst>
          </p:cNvPr>
          <p:cNvSpPr>
            <a:spLocks noGrp="1"/>
          </p:cNvSpPr>
          <p:nvPr>
            <p:ph type="body" orient="vert" idx="1"/>
          </p:nvPr>
        </p:nvSpPr>
        <p:spPr/>
        <p:txBody>
          <a:bodyPr vert="eaVert"/>
          <a:lstStyle>
            <a:lvl1pPr>
              <a:defRPr>
                <a:solidFill>
                  <a:schemeClr val="accent1"/>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47B09E-E749-4255-9A82-67B4BE84A015}"/>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5" name="Footer Placeholder 4">
            <a:extLst>
              <a:ext uri="{FF2B5EF4-FFF2-40B4-BE49-F238E27FC236}">
                <a16:creationId xmlns:a16="http://schemas.microsoft.com/office/drawing/2014/main" id="{4C0C186B-C2C3-4648-8CB5-BDADCC72B8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04D0C-C233-4307-9989-50AF02CA6532}"/>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2709256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99EB06-B27F-451F-A921-7B4E50A0829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013DA-5867-4600-9ABB-460A4F5F1529}"/>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7A296D-DF2F-4E4F-A0D9-AFA5B4E2DAB8}"/>
              </a:ext>
            </a:extLst>
          </p:cNvPr>
          <p:cNvSpPr>
            <a:spLocks noGrp="1"/>
          </p:cNvSpPr>
          <p:nvPr>
            <p:ph type="dt" sz="half" idx="10"/>
          </p:nvPr>
        </p:nvSpPr>
        <p:spPr/>
        <p:txBody>
          <a:bodyPr/>
          <a:lstStyle/>
          <a:p>
            <a:fld id="{1D35CFE8-2A46-4A30-A278-4ADD19EED8CA}" type="datetimeFigureOut">
              <a:rPr lang="en-US" smtClean="0"/>
              <a:t>12/14/2023</a:t>
            </a:fld>
            <a:endParaRPr lang="en-US"/>
          </a:p>
        </p:txBody>
      </p:sp>
      <p:sp>
        <p:nvSpPr>
          <p:cNvPr id="5" name="Footer Placeholder 4">
            <a:extLst>
              <a:ext uri="{FF2B5EF4-FFF2-40B4-BE49-F238E27FC236}">
                <a16:creationId xmlns:a16="http://schemas.microsoft.com/office/drawing/2014/main" id="{D9D471F9-4BF4-4CBB-AC50-37375C493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D37DED-51A9-4870-B496-D57D2C30D35A}"/>
              </a:ext>
            </a:extLst>
          </p:cNvPr>
          <p:cNvSpPr>
            <a:spLocks noGrp="1"/>
          </p:cNvSpPr>
          <p:nvPr>
            <p:ph type="sldNum" sz="quarter" idx="12"/>
          </p:nvPr>
        </p:nvSpPr>
        <p:spPr/>
        <p:txBody>
          <a:bodyPr/>
          <a:lstStyle/>
          <a:p>
            <a:fld id="{1C4E7369-246D-4FF8-9607-6713BC826D66}" type="slidenum">
              <a:rPr lang="en-US" smtClean="0"/>
              <a:t>‹#›</a:t>
            </a:fld>
            <a:endParaRPr lang="en-US"/>
          </a:p>
        </p:txBody>
      </p:sp>
    </p:spTree>
    <p:extLst>
      <p:ext uri="{BB962C8B-B14F-4D97-AF65-F5344CB8AC3E}">
        <p14:creationId xmlns:p14="http://schemas.microsoft.com/office/powerpoint/2010/main" val="1187589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tekstvakken">
    <p:spTree>
      <p:nvGrpSpPr>
        <p:cNvPr id="1" name=""/>
        <p:cNvGrpSpPr/>
        <p:nvPr/>
      </p:nvGrpSpPr>
      <p:grpSpPr>
        <a:xfrm>
          <a:off x="0" y="0"/>
          <a:ext cx="0" cy="0"/>
          <a:chOff x="0" y="0"/>
          <a:chExt cx="0" cy="0"/>
        </a:xfrm>
      </p:grpSpPr>
      <p:sp>
        <p:nvSpPr>
          <p:cNvPr id="2" name="Title 1"/>
          <p:cNvSpPr>
            <a:spLocks noGrp="1"/>
          </p:cNvSpPr>
          <p:nvPr>
            <p:ph type="title"/>
          </p:nvPr>
        </p:nvSpPr>
        <p:spPr>
          <a:xfrm>
            <a:off x="1199456" y="274640"/>
            <a:ext cx="10382944" cy="340838"/>
          </a:xfrm>
        </p:spPr>
        <p:txBody>
          <a:bodyPr/>
          <a:lstStyle/>
          <a:p>
            <a:r>
              <a:rPr lang="nl-NL"/>
              <a:t>Klik om stijl te bewerken</a:t>
            </a:r>
          </a:p>
        </p:txBody>
      </p:sp>
      <p:sp>
        <p:nvSpPr>
          <p:cNvPr id="3" name="Date Placeholder 2"/>
          <p:cNvSpPr>
            <a:spLocks noGrp="1"/>
          </p:cNvSpPr>
          <p:nvPr>
            <p:ph type="dt" sz="half" idx="10"/>
          </p:nvPr>
        </p:nvSpPr>
        <p:spPr/>
        <p:txBody>
          <a:bodyPr/>
          <a:lstStyle/>
          <a:p>
            <a:fld id="{FA202577-FF77-4A61-AD59-0F633574F25E}" type="datetimeFigureOut">
              <a:rPr lang="nl-BE" smtClean="0"/>
              <a:t>14/12/2023</a:t>
            </a:fld>
            <a:endParaRPr lang="nl-BE"/>
          </a:p>
        </p:txBody>
      </p:sp>
      <p:sp>
        <p:nvSpPr>
          <p:cNvPr id="4" name="Slide Number Placeholder 3"/>
          <p:cNvSpPr>
            <a:spLocks noGrp="1"/>
          </p:cNvSpPr>
          <p:nvPr>
            <p:ph type="sldNum" sz="quarter" idx="11"/>
          </p:nvPr>
        </p:nvSpPr>
        <p:spPr/>
        <p:txBody>
          <a:bodyPr/>
          <a:lstStyle/>
          <a:p>
            <a:fld id="{71C3DB2D-BBA7-4769-B639-CB88A5015741}" type="slidenum">
              <a:rPr lang="nl-BE" smtClean="0"/>
              <a:t>‹#›</a:t>
            </a:fld>
            <a:endParaRPr lang="nl-BE"/>
          </a:p>
        </p:txBody>
      </p:sp>
      <p:sp>
        <p:nvSpPr>
          <p:cNvPr id="8" name="Content Placeholder 7"/>
          <p:cNvSpPr>
            <a:spLocks noGrp="1"/>
          </p:cNvSpPr>
          <p:nvPr>
            <p:ph sz="quarter" idx="12"/>
          </p:nvPr>
        </p:nvSpPr>
        <p:spPr>
          <a:xfrm>
            <a:off x="1199456" y="903373"/>
            <a:ext cx="4512501" cy="5050583"/>
          </a:xfrm>
        </p:spPr>
        <p:txBody>
          <a:bodyPr/>
          <a:lstStyle/>
          <a:p>
            <a:pPr lvl="0"/>
            <a:r>
              <a:rPr lang="nl-NL"/>
              <a:t>Tekststijl van het model bewerken
Tweede niveau
Derde niveau
Vierde niveau
Vijfde niveau</a:t>
            </a:r>
          </a:p>
        </p:txBody>
      </p:sp>
      <p:sp>
        <p:nvSpPr>
          <p:cNvPr id="10" name="Content Placeholder 9"/>
          <p:cNvSpPr>
            <a:spLocks noGrp="1"/>
          </p:cNvSpPr>
          <p:nvPr>
            <p:ph sz="quarter" idx="13"/>
          </p:nvPr>
        </p:nvSpPr>
        <p:spPr>
          <a:xfrm>
            <a:off x="6191252" y="903373"/>
            <a:ext cx="5185833" cy="5051254"/>
          </a:xfrm>
        </p:spPr>
        <p:txBody>
          <a:bodyPr/>
          <a:lstStyle/>
          <a:p>
            <a:pPr lvl="0"/>
            <a:r>
              <a:rPr lang="nl-NL"/>
              <a:t>Tekststijl van het model bewerken
Tweede niveau
Derde niveau
Vierde niveau
Vijfde niveau</a:t>
            </a:r>
          </a:p>
        </p:txBody>
      </p:sp>
    </p:spTree>
    <p:extLst>
      <p:ext uri="{BB962C8B-B14F-4D97-AF65-F5344CB8AC3E}">
        <p14:creationId xmlns:p14="http://schemas.microsoft.com/office/powerpoint/2010/main" val="4233636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E2A4162-CBF7-47D4-86E1-15B7A1243631}"/>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56CEC1-5FA9-47D6-9285-3CF17B0CAA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31B6D7-8E3E-4568-B729-062ED6626F52}"/>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5CFE8-2A46-4A30-A278-4ADD19EED8CA}" type="datetimeFigureOut">
              <a:rPr lang="en-US" smtClean="0"/>
              <a:t>12/14/2023</a:t>
            </a:fld>
            <a:endParaRPr lang="en-US"/>
          </a:p>
        </p:txBody>
      </p:sp>
      <p:sp>
        <p:nvSpPr>
          <p:cNvPr id="5" name="Footer Placeholder 4">
            <a:extLst>
              <a:ext uri="{FF2B5EF4-FFF2-40B4-BE49-F238E27FC236}">
                <a16:creationId xmlns:a16="http://schemas.microsoft.com/office/drawing/2014/main" id="{26F29EFF-61B9-4720-9CBB-916CAA8650B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E9E64C-58E3-44C8-9A2E-B4656D174A87}"/>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E7369-246D-4FF8-9607-6713BC826D66}" type="slidenum">
              <a:rPr lang="en-US" smtClean="0"/>
              <a:t>‹#›</a:t>
            </a:fld>
            <a:endParaRPr lang="en-US"/>
          </a:p>
        </p:txBody>
      </p:sp>
      <p:pic>
        <p:nvPicPr>
          <p:cNvPr id="8" name="Picture 7">
            <a:extLst>
              <a:ext uri="{FF2B5EF4-FFF2-40B4-BE49-F238E27FC236}">
                <a16:creationId xmlns:a16="http://schemas.microsoft.com/office/drawing/2014/main" id="{2A91BFDB-E53C-4ABE-A950-E6569A1F65E1}"/>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9647007" y="-9843"/>
            <a:ext cx="2931074" cy="934403"/>
          </a:xfrm>
          <a:prstGeom prst="rect">
            <a:avLst/>
          </a:prstGeom>
        </p:spPr>
      </p:pic>
    </p:spTree>
    <p:extLst>
      <p:ext uri="{BB962C8B-B14F-4D97-AF65-F5344CB8AC3E}">
        <p14:creationId xmlns:p14="http://schemas.microsoft.com/office/powerpoint/2010/main" val="3000341299"/>
      </p:ext>
    </p:extLst>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377"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accent2"/>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accent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lumMod val="50000"/>
            </a:schemeClr>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F964E-3375-26FE-72AE-7CEC48E19FB4}"/>
              </a:ext>
            </a:extLst>
          </p:cNvPr>
          <p:cNvSpPr>
            <a:spLocks noGrp="1"/>
          </p:cNvSpPr>
          <p:nvPr>
            <p:ph type="ctrTitle"/>
          </p:nvPr>
        </p:nvSpPr>
        <p:spPr>
          <a:xfrm>
            <a:off x="1718310" y="3034665"/>
            <a:ext cx="9144000" cy="1982503"/>
          </a:xfrm>
        </p:spPr>
        <p:txBody>
          <a:bodyPr>
            <a:normAutofit/>
          </a:bodyPr>
          <a:lstStyle/>
          <a:p>
            <a:r>
              <a:rPr lang="nl-BE" sz="4800" dirty="0"/>
              <a:t>AI WG </a:t>
            </a:r>
            <a:r>
              <a:rPr lang="nl-BE" sz="4800" dirty="0" err="1"/>
              <a:t>infosession</a:t>
            </a:r>
            <a:r>
              <a:rPr lang="nl-BE" sz="4800" dirty="0"/>
              <a:t> on AI </a:t>
            </a:r>
            <a:r>
              <a:rPr lang="nl-BE" sz="4800" dirty="0" err="1"/>
              <a:t>and</a:t>
            </a:r>
            <a:r>
              <a:rPr lang="nl-BE" sz="4800" dirty="0"/>
              <a:t> </a:t>
            </a:r>
            <a:r>
              <a:rPr lang="nl-BE" sz="4800" dirty="0" err="1"/>
              <a:t>communications</a:t>
            </a:r>
            <a:endParaRPr lang="nl-BE" sz="4800" dirty="0"/>
          </a:p>
        </p:txBody>
      </p:sp>
    </p:spTree>
    <p:extLst>
      <p:ext uri="{BB962C8B-B14F-4D97-AF65-F5344CB8AC3E}">
        <p14:creationId xmlns:p14="http://schemas.microsoft.com/office/powerpoint/2010/main" val="3751259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D1C3B5-75B4-A299-DBFE-E74C3A836D39}"/>
              </a:ext>
            </a:extLst>
          </p:cNvPr>
          <p:cNvSpPr>
            <a:spLocks noGrp="1"/>
          </p:cNvSpPr>
          <p:nvPr>
            <p:ph idx="1"/>
          </p:nvPr>
        </p:nvSpPr>
        <p:spPr/>
        <p:txBody>
          <a:bodyPr/>
          <a:lstStyle/>
          <a:p>
            <a:endParaRPr lang="LID4096"/>
          </a:p>
        </p:txBody>
      </p:sp>
      <p:pic>
        <p:nvPicPr>
          <p:cNvPr id="1026" name="Picture 2" descr="New AI app lets users 'text with' Jesus and other biblical figures">
            <a:extLst>
              <a:ext uri="{FF2B5EF4-FFF2-40B4-BE49-F238E27FC236}">
                <a16:creationId xmlns:a16="http://schemas.microsoft.com/office/drawing/2014/main" id="{CABA7AE0-B41C-263E-36F9-AA153D88BF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5052" y="424750"/>
            <a:ext cx="7127373" cy="5752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931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ACB4CCB-0F35-29F1-E531-1F586C48E3D0}"/>
              </a:ext>
            </a:extLst>
          </p:cNvPr>
          <p:cNvSpPr>
            <a:spLocks noGrp="1"/>
          </p:cNvSpPr>
          <p:nvPr>
            <p:ph type="title"/>
          </p:nvPr>
        </p:nvSpPr>
        <p:spPr>
          <a:xfrm>
            <a:off x="1199456" y="274640"/>
            <a:ext cx="9985109" cy="485121"/>
          </a:xfrm>
        </p:spPr>
        <p:txBody>
          <a:bodyPr>
            <a:normAutofit fontScale="90000"/>
          </a:bodyPr>
          <a:lstStyle/>
          <a:p>
            <a:endParaRPr lang="en-US"/>
          </a:p>
        </p:txBody>
      </p:sp>
      <p:pic>
        <p:nvPicPr>
          <p:cNvPr id="5" name="Afbeelding 4">
            <a:extLst>
              <a:ext uri="{FF2B5EF4-FFF2-40B4-BE49-F238E27FC236}">
                <a16:creationId xmlns:a16="http://schemas.microsoft.com/office/drawing/2014/main" id="{610AD1CA-7B17-FB47-A40B-9EAE59D2FCF3}"/>
              </a:ext>
            </a:extLst>
          </p:cNvPr>
          <p:cNvPicPr>
            <a:picLocks noChangeAspect="1"/>
          </p:cNvPicPr>
          <p:nvPr/>
        </p:nvPicPr>
        <p:blipFill rotWithShape="1">
          <a:blip r:embed="rId3"/>
          <a:srcRect r="1" b="20887"/>
          <a:stretch/>
        </p:blipFill>
        <p:spPr>
          <a:xfrm>
            <a:off x="0" y="274640"/>
            <a:ext cx="12705549" cy="5679317"/>
          </a:xfrm>
          <a:prstGeom prst="rect">
            <a:avLst/>
          </a:prstGeom>
          <a:noFill/>
        </p:spPr>
      </p:pic>
    </p:spTree>
    <p:extLst>
      <p:ext uri="{BB962C8B-B14F-4D97-AF65-F5344CB8AC3E}">
        <p14:creationId xmlns:p14="http://schemas.microsoft.com/office/powerpoint/2010/main" val="1048201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878AD91-8818-BCEE-66C8-4FB30734DD4E}"/>
              </a:ext>
            </a:extLst>
          </p:cNvPr>
          <p:cNvPicPr>
            <a:picLocks noChangeAspect="1"/>
          </p:cNvPicPr>
          <p:nvPr/>
        </p:nvPicPr>
        <p:blipFill>
          <a:blip r:embed="rId3"/>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CA6EC17F-4D2D-3180-92A6-58071201CE6B}"/>
              </a:ext>
            </a:extLst>
          </p:cNvPr>
          <p:cNvSpPr>
            <a:spLocks noGrp="1"/>
          </p:cNvSpPr>
          <p:nvPr>
            <p:ph type="title"/>
          </p:nvPr>
        </p:nvSpPr>
        <p:spPr/>
        <p:txBody>
          <a:bodyPr>
            <a:normAutofit/>
          </a:bodyPr>
          <a:lstStyle/>
          <a:p>
            <a:endParaRPr lang="LID4096" dirty="0"/>
          </a:p>
        </p:txBody>
      </p:sp>
      <p:sp>
        <p:nvSpPr>
          <p:cNvPr id="3" name="Tijdelijke aanduiding voor inhoud 2">
            <a:extLst>
              <a:ext uri="{FF2B5EF4-FFF2-40B4-BE49-F238E27FC236}">
                <a16:creationId xmlns:a16="http://schemas.microsoft.com/office/drawing/2014/main" id="{8A08A7DD-93D7-F974-85E6-C0172F8C925F}"/>
              </a:ext>
            </a:extLst>
          </p:cNvPr>
          <p:cNvSpPr>
            <a:spLocks noGrp="1"/>
          </p:cNvSpPr>
          <p:nvPr>
            <p:ph idx="1"/>
          </p:nvPr>
        </p:nvSpPr>
        <p:spPr/>
        <p:txBody>
          <a:bodyPr/>
          <a:lstStyle/>
          <a:p>
            <a:endParaRPr lang="LID4096"/>
          </a:p>
        </p:txBody>
      </p:sp>
      <p:pic>
        <p:nvPicPr>
          <p:cNvPr id="5" name="Afbeelding 4">
            <a:extLst>
              <a:ext uri="{FF2B5EF4-FFF2-40B4-BE49-F238E27FC236}">
                <a16:creationId xmlns:a16="http://schemas.microsoft.com/office/drawing/2014/main" id="{357550D2-DBA4-2DE3-1783-E2E5BFCFDB30}"/>
              </a:ext>
            </a:extLst>
          </p:cNvPr>
          <p:cNvPicPr>
            <a:picLocks noChangeAspect="1"/>
          </p:cNvPicPr>
          <p:nvPr/>
        </p:nvPicPr>
        <p:blipFill>
          <a:blip r:embed="rId4"/>
          <a:stretch>
            <a:fillRect/>
          </a:stretch>
        </p:blipFill>
        <p:spPr>
          <a:xfrm>
            <a:off x="1656730" y="890233"/>
            <a:ext cx="8878539" cy="5077534"/>
          </a:xfrm>
          <a:prstGeom prst="rect">
            <a:avLst/>
          </a:prstGeom>
        </p:spPr>
      </p:pic>
    </p:spTree>
    <p:extLst>
      <p:ext uri="{BB962C8B-B14F-4D97-AF65-F5344CB8AC3E}">
        <p14:creationId xmlns:p14="http://schemas.microsoft.com/office/powerpoint/2010/main" val="1881342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2297E-8D83-59DE-DFE0-30126666EB85}"/>
              </a:ext>
            </a:extLst>
          </p:cNvPr>
          <p:cNvSpPr>
            <a:spLocks noGrp="1"/>
          </p:cNvSpPr>
          <p:nvPr>
            <p:ph type="title"/>
          </p:nvPr>
        </p:nvSpPr>
        <p:spPr/>
        <p:txBody>
          <a:bodyPr>
            <a:normAutofit/>
          </a:bodyPr>
          <a:lstStyle/>
          <a:p>
            <a:endParaRPr lang="LID4096"/>
          </a:p>
        </p:txBody>
      </p:sp>
      <p:sp>
        <p:nvSpPr>
          <p:cNvPr id="3" name="Tijdelijke aanduiding voor inhoud 2">
            <a:extLst>
              <a:ext uri="{FF2B5EF4-FFF2-40B4-BE49-F238E27FC236}">
                <a16:creationId xmlns:a16="http://schemas.microsoft.com/office/drawing/2014/main" id="{6953345F-979A-9B7A-E14B-482EEF7C0698}"/>
              </a:ext>
            </a:extLst>
          </p:cNvPr>
          <p:cNvSpPr>
            <a:spLocks noGrp="1"/>
          </p:cNvSpPr>
          <p:nvPr>
            <p:ph idx="1"/>
          </p:nvPr>
        </p:nvSpPr>
        <p:spPr/>
        <p:txBody>
          <a:bodyPr/>
          <a:lstStyle/>
          <a:p>
            <a:endParaRPr lang="LID4096"/>
          </a:p>
        </p:txBody>
      </p:sp>
      <p:pic>
        <p:nvPicPr>
          <p:cNvPr id="4" name="Afbeelding 3">
            <a:extLst>
              <a:ext uri="{FF2B5EF4-FFF2-40B4-BE49-F238E27FC236}">
                <a16:creationId xmlns:a16="http://schemas.microsoft.com/office/drawing/2014/main" id="{8AA62192-64F5-1D84-DDD2-F3142DCFB8ED}"/>
              </a:ext>
            </a:extLst>
          </p:cNvPr>
          <p:cNvPicPr>
            <a:picLocks noChangeAspect="1"/>
          </p:cNvPicPr>
          <p:nvPr/>
        </p:nvPicPr>
        <p:blipFill>
          <a:blip r:embed="rId3"/>
          <a:stretch>
            <a:fillRect/>
          </a:stretch>
        </p:blipFill>
        <p:spPr>
          <a:xfrm>
            <a:off x="0" y="1676400"/>
            <a:ext cx="12192000" cy="3505200"/>
          </a:xfrm>
          <a:prstGeom prst="rect">
            <a:avLst/>
          </a:prstGeom>
        </p:spPr>
      </p:pic>
    </p:spTree>
    <p:extLst>
      <p:ext uri="{BB962C8B-B14F-4D97-AF65-F5344CB8AC3E}">
        <p14:creationId xmlns:p14="http://schemas.microsoft.com/office/powerpoint/2010/main" val="13287329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E63098-00A6-352D-AD66-93136808F769}"/>
              </a:ext>
            </a:extLst>
          </p:cNvPr>
          <p:cNvSpPr>
            <a:spLocks noGrp="1"/>
          </p:cNvSpPr>
          <p:nvPr>
            <p:ph type="title"/>
          </p:nvPr>
        </p:nvSpPr>
        <p:spPr/>
        <p:txBody>
          <a:bodyPr/>
          <a:lstStyle/>
          <a:p>
            <a:endParaRPr lang="LID4096"/>
          </a:p>
        </p:txBody>
      </p:sp>
      <p:pic>
        <p:nvPicPr>
          <p:cNvPr id="5" name="Afbeelding 4">
            <a:extLst>
              <a:ext uri="{FF2B5EF4-FFF2-40B4-BE49-F238E27FC236}">
                <a16:creationId xmlns:a16="http://schemas.microsoft.com/office/drawing/2014/main" id="{E6F1FF39-CE8B-8C85-918F-9CD643D8F28A}"/>
              </a:ext>
            </a:extLst>
          </p:cNvPr>
          <p:cNvPicPr>
            <a:picLocks noChangeAspect="1"/>
          </p:cNvPicPr>
          <p:nvPr/>
        </p:nvPicPr>
        <p:blipFill>
          <a:blip r:embed="rId3"/>
          <a:stretch>
            <a:fillRect/>
          </a:stretch>
        </p:blipFill>
        <p:spPr>
          <a:xfrm>
            <a:off x="2149643" y="243950"/>
            <a:ext cx="9936830" cy="3185050"/>
          </a:xfrm>
          <a:prstGeom prst="rect">
            <a:avLst/>
          </a:prstGeom>
        </p:spPr>
      </p:pic>
      <p:pic>
        <p:nvPicPr>
          <p:cNvPr id="1026" name="Picture 2" descr="How to Use Chat GPT to Make Social Media Marketing Easier">
            <a:extLst>
              <a:ext uri="{FF2B5EF4-FFF2-40B4-BE49-F238E27FC236}">
                <a16:creationId xmlns:a16="http://schemas.microsoft.com/office/drawing/2014/main" id="{6A32FCBD-2753-1579-9FD5-A403E32D71A6}"/>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561137" y="3901795"/>
            <a:ext cx="4929021" cy="25795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Create 50 Instagram Reels in 15 Mins with Chat GPT &amp; Canva. - YouTube">
            <a:extLst>
              <a:ext uri="{FF2B5EF4-FFF2-40B4-BE49-F238E27FC236}">
                <a16:creationId xmlns:a16="http://schemas.microsoft.com/office/drawing/2014/main" id="{E1401EC7-6B35-5417-004E-5CE7778B0A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328978"/>
            <a:ext cx="4203117" cy="3152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1285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06013A-B7D0-E42E-9E76-5A6305403533}"/>
              </a:ext>
            </a:extLst>
          </p:cNvPr>
          <p:cNvSpPr>
            <a:spLocks noGrp="1"/>
          </p:cNvSpPr>
          <p:nvPr>
            <p:ph type="title"/>
          </p:nvPr>
        </p:nvSpPr>
        <p:spPr/>
        <p:txBody>
          <a:bodyPr/>
          <a:lstStyle/>
          <a:p>
            <a:endParaRPr lang="LID4096" dirty="0"/>
          </a:p>
        </p:txBody>
      </p:sp>
      <p:pic>
        <p:nvPicPr>
          <p:cNvPr id="7" name="Tijdelijke aanduiding voor inhoud 6">
            <a:extLst>
              <a:ext uri="{FF2B5EF4-FFF2-40B4-BE49-F238E27FC236}">
                <a16:creationId xmlns:a16="http://schemas.microsoft.com/office/drawing/2014/main" id="{A929EB52-1663-8E36-E056-AF2753D51DCF}"/>
              </a:ext>
            </a:extLst>
          </p:cNvPr>
          <p:cNvPicPr>
            <a:picLocks noGrp="1" noChangeAspect="1"/>
          </p:cNvPicPr>
          <p:nvPr>
            <p:ph idx="1"/>
          </p:nvPr>
        </p:nvPicPr>
        <p:blipFill>
          <a:blip r:embed="rId3"/>
          <a:stretch>
            <a:fillRect/>
          </a:stretch>
        </p:blipFill>
        <p:spPr>
          <a:xfrm>
            <a:off x="2967790" y="320673"/>
            <a:ext cx="5099060" cy="6397004"/>
          </a:xfrm>
        </p:spPr>
      </p:pic>
    </p:spTree>
    <p:extLst>
      <p:ext uri="{BB962C8B-B14F-4D97-AF65-F5344CB8AC3E}">
        <p14:creationId xmlns:p14="http://schemas.microsoft.com/office/powerpoint/2010/main" val="2714612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5E0D1A-9886-3F70-35AF-82480F4F0C2E}"/>
              </a:ext>
            </a:extLst>
          </p:cNvPr>
          <p:cNvSpPr>
            <a:spLocks noGrp="1"/>
          </p:cNvSpPr>
          <p:nvPr>
            <p:ph type="title"/>
          </p:nvPr>
        </p:nvSpPr>
        <p:spPr/>
        <p:txBody>
          <a:bodyPr/>
          <a:lstStyle/>
          <a:p>
            <a:endParaRPr lang="LID4096"/>
          </a:p>
        </p:txBody>
      </p:sp>
      <p:sp>
        <p:nvSpPr>
          <p:cNvPr id="3" name="Tijdelijke aanduiding voor inhoud 2">
            <a:extLst>
              <a:ext uri="{FF2B5EF4-FFF2-40B4-BE49-F238E27FC236}">
                <a16:creationId xmlns:a16="http://schemas.microsoft.com/office/drawing/2014/main" id="{567AB317-06E2-587E-882D-0D5E9371546C}"/>
              </a:ext>
            </a:extLst>
          </p:cNvPr>
          <p:cNvSpPr>
            <a:spLocks noGrp="1"/>
          </p:cNvSpPr>
          <p:nvPr>
            <p:ph idx="1"/>
          </p:nvPr>
        </p:nvSpPr>
        <p:spPr/>
        <p:txBody>
          <a:bodyPr/>
          <a:lstStyle/>
          <a:p>
            <a:endParaRPr lang="LID4096"/>
          </a:p>
        </p:txBody>
      </p:sp>
      <p:pic>
        <p:nvPicPr>
          <p:cNvPr id="5" name="Afbeelding 4">
            <a:extLst>
              <a:ext uri="{FF2B5EF4-FFF2-40B4-BE49-F238E27FC236}">
                <a16:creationId xmlns:a16="http://schemas.microsoft.com/office/drawing/2014/main" id="{3CA1349E-AE37-1555-E170-EFB243C7B363}"/>
              </a:ext>
            </a:extLst>
          </p:cNvPr>
          <p:cNvPicPr>
            <a:picLocks noChangeAspect="1"/>
          </p:cNvPicPr>
          <p:nvPr/>
        </p:nvPicPr>
        <p:blipFill>
          <a:blip r:embed="rId3"/>
          <a:stretch>
            <a:fillRect/>
          </a:stretch>
        </p:blipFill>
        <p:spPr>
          <a:xfrm>
            <a:off x="233947" y="1294648"/>
            <a:ext cx="11215871" cy="4519829"/>
          </a:xfrm>
          <a:prstGeom prst="rect">
            <a:avLst/>
          </a:prstGeom>
        </p:spPr>
      </p:pic>
    </p:spTree>
    <p:extLst>
      <p:ext uri="{BB962C8B-B14F-4D97-AF65-F5344CB8AC3E}">
        <p14:creationId xmlns:p14="http://schemas.microsoft.com/office/powerpoint/2010/main" val="3837502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5A87A-2AFE-401B-863A-9EEC605AE280}"/>
              </a:ext>
            </a:extLst>
          </p:cNvPr>
          <p:cNvSpPr>
            <a:spLocks noGrp="1"/>
          </p:cNvSpPr>
          <p:nvPr>
            <p:ph type="title"/>
          </p:nvPr>
        </p:nvSpPr>
        <p:spPr/>
        <p:txBody>
          <a:bodyPr/>
          <a:lstStyle/>
          <a:p>
            <a:r>
              <a:rPr lang="en-US" dirty="0"/>
              <a:t>AI and human rights </a:t>
            </a:r>
          </a:p>
        </p:txBody>
      </p:sp>
      <p:sp>
        <p:nvSpPr>
          <p:cNvPr id="5" name="Content Placeholder 4">
            <a:extLst>
              <a:ext uri="{FF2B5EF4-FFF2-40B4-BE49-F238E27FC236}">
                <a16:creationId xmlns:a16="http://schemas.microsoft.com/office/drawing/2014/main" id="{99A498CD-E282-4F65-AF22-6F761B4099BD}"/>
              </a:ext>
            </a:extLst>
          </p:cNvPr>
          <p:cNvSpPr>
            <a:spLocks noGrp="1"/>
          </p:cNvSpPr>
          <p:nvPr>
            <p:ph idx="1"/>
          </p:nvPr>
        </p:nvSpPr>
        <p:spPr>
          <a:xfrm>
            <a:off x="838200" y="1504312"/>
            <a:ext cx="8102600" cy="4351338"/>
          </a:xfrm>
        </p:spPr>
        <p:txBody>
          <a:bodyPr/>
          <a:lstStyle/>
          <a:p>
            <a:r>
              <a:rPr lang="en-US" dirty="0"/>
              <a:t>AI and new technologies affecting all areas of life. </a:t>
            </a:r>
          </a:p>
          <a:p>
            <a:r>
              <a:rPr lang="en-US" dirty="0"/>
              <a:t>NHRIs well placed </a:t>
            </a:r>
            <a:r>
              <a:rPr lang="en-US" sz="2800" dirty="0">
                <a:effectLst/>
                <a:latin typeface="Segoe UI Semilight" panose="020B0402040204020203" pitchFamily="34" charset="0"/>
                <a:ea typeface="Calibri" panose="020F0502020204030204" pitchFamily="34" charset="0"/>
              </a:rPr>
              <a:t>to make states and private entities accountable for human rights violations enabled by the use of new technology and AI. </a:t>
            </a:r>
          </a:p>
          <a:p>
            <a:r>
              <a:rPr lang="en-US" dirty="0">
                <a:latin typeface="Segoe UI Semilight" panose="020B0402040204020203" pitchFamily="34" charset="0"/>
                <a:ea typeface="Calibri" panose="020F0502020204030204" pitchFamily="34" charset="0"/>
              </a:rPr>
              <a:t>European NHRIs at very different stages regarding their engagement with the topic of AI and human rights as it is still an emerging issue. </a:t>
            </a:r>
          </a:p>
          <a:p>
            <a:r>
              <a:rPr lang="en-US" dirty="0">
                <a:latin typeface="Segoe UI Semilight" panose="020B0402040204020203" pitchFamily="34" charset="0"/>
                <a:ea typeface="Calibri" panose="020F0502020204030204" pitchFamily="34" charset="0"/>
              </a:rPr>
              <a:t>M</a:t>
            </a:r>
            <a:r>
              <a:rPr lang="en-US" sz="2800" dirty="0">
                <a:effectLst/>
                <a:latin typeface="Segoe UI Semilight" panose="020B0402040204020203" pitchFamily="34" charset="0"/>
                <a:ea typeface="Calibri" panose="020F0502020204030204" pitchFamily="34" charset="0"/>
              </a:rPr>
              <a:t>any NHRIs in Europe have reported a need for further capacity, expertise and resources to work effectively on AI.</a:t>
            </a:r>
            <a:endParaRPr lang="en-US" dirty="0"/>
          </a:p>
        </p:txBody>
      </p:sp>
      <p:pic>
        <p:nvPicPr>
          <p:cNvPr id="3" name="Picture 2">
            <a:extLst>
              <a:ext uri="{FF2B5EF4-FFF2-40B4-BE49-F238E27FC236}">
                <a16:creationId xmlns:a16="http://schemas.microsoft.com/office/drawing/2014/main" id="{7E806241-2C1A-1447-7B80-7A99765D160E}"/>
              </a:ext>
            </a:extLst>
          </p:cNvPr>
          <p:cNvPicPr>
            <a:picLocks noChangeAspect="1"/>
          </p:cNvPicPr>
          <p:nvPr/>
        </p:nvPicPr>
        <p:blipFill>
          <a:blip r:embed="rId3"/>
          <a:stretch>
            <a:fillRect/>
          </a:stretch>
        </p:blipFill>
        <p:spPr>
          <a:xfrm>
            <a:off x="8940801" y="2423701"/>
            <a:ext cx="3251200" cy="1821274"/>
          </a:xfrm>
          <a:prstGeom prst="rect">
            <a:avLst/>
          </a:prstGeom>
        </p:spPr>
      </p:pic>
    </p:spTree>
    <p:extLst>
      <p:ext uri="{BB962C8B-B14F-4D97-AF65-F5344CB8AC3E}">
        <p14:creationId xmlns:p14="http://schemas.microsoft.com/office/powerpoint/2010/main" val="3856121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C4DE8-327A-D6DE-EA48-C5F9CAC61366}"/>
              </a:ext>
            </a:extLst>
          </p:cNvPr>
          <p:cNvSpPr>
            <a:spLocks noGrp="1"/>
          </p:cNvSpPr>
          <p:nvPr>
            <p:ph type="title"/>
          </p:nvPr>
        </p:nvSpPr>
        <p:spPr/>
        <p:txBody>
          <a:bodyPr>
            <a:normAutofit/>
          </a:bodyPr>
          <a:lstStyle/>
          <a:p>
            <a:endParaRPr lang="nl-BE"/>
          </a:p>
        </p:txBody>
      </p:sp>
      <p:sp>
        <p:nvSpPr>
          <p:cNvPr id="3" name="Content Placeholder 2">
            <a:extLst>
              <a:ext uri="{FF2B5EF4-FFF2-40B4-BE49-F238E27FC236}">
                <a16:creationId xmlns:a16="http://schemas.microsoft.com/office/drawing/2014/main" id="{3EF2DD59-B578-8BC1-2288-422AC4962D0C}"/>
              </a:ext>
            </a:extLst>
          </p:cNvPr>
          <p:cNvSpPr>
            <a:spLocks noGrp="1"/>
          </p:cNvSpPr>
          <p:nvPr>
            <p:ph idx="1"/>
          </p:nvPr>
        </p:nvSpPr>
        <p:spPr/>
        <p:txBody>
          <a:bodyPr/>
          <a:lstStyle/>
          <a:p>
            <a:endParaRPr lang="nl-BE"/>
          </a:p>
        </p:txBody>
      </p:sp>
      <p:pic>
        <p:nvPicPr>
          <p:cNvPr id="4" name="Picture 3">
            <a:extLst>
              <a:ext uri="{FF2B5EF4-FFF2-40B4-BE49-F238E27FC236}">
                <a16:creationId xmlns:a16="http://schemas.microsoft.com/office/drawing/2014/main" id="{93897905-2254-675E-5844-0502D2948235}"/>
              </a:ext>
            </a:extLst>
          </p:cNvPr>
          <p:cNvPicPr>
            <a:picLocks noChangeAspect="1"/>
          </p:cNvPicPr>
          <p:nvPr/>
        </p:nvPicPr>
        <p:blipFill>
          <a:blip r:embed="rId3"/>
          <a:stretch>
            <a:fillRect/>
          </a:stretch>
        </p:blipFill>
        <p:spPr>
          <a:xfrm>
            <a:off x="838200" y="853485"/>
            <a:ext cx="8517565" cy="5323478"/>
          </a:xfrm>
          <a:prstGeom prst="rect">
            <a:avLst/>
          </a:prstGeom>
        </p:spPr>
      </p:pic>
    </p:spTree>
    <p:extLst>
      <p:ext uri="{BB962C8B-B14F-4D97-AF65-F5344CB8AC3E}">
        <p14:creationId xmlns:p14="http://schemas.microsoft.com/office/powerpoint/2010/main" val="366468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DFE52F-E078-4B90-9E57-9F27DACD8A75}"/>
              </a:ext>
            </a:extLst>
          </p:cNvPr>
          <p:cNvSpPr>
            <a:spLocks noGrp="1"/>
          </p:cNvSpPr>
          <p:nvPr>
            <p:ph type="title"/>
          </p:nvPr>
        </p:nvSpPr>
        <p:spPr/>
        <p:txBody>
          <a:bodyPr>
            <a:normAutofit/>
          </a:bodyPr>
          <a:lstStyle/>
          <a:p>
            <a:endParaRPr lang="nl-BE"/>
          </a:p>
        </p:txBody>
      </p:sp>
      <p:pic>
        <p:nvPicPr>
          <p:cNvPr id="5" name="Afbeelding 4">
            <a:extLst>
              <a:ext uri="{FF2B5EF4-FFF2-40B4-BE49-F238E27FC236}">
                <a16:creationId xmlns:a16="http://schemas.microsoft.com/office/drawing/2014/main" id="{5E554308-3D1C-4339-85A7-8B2E73805F0D}"/>
              </a:ext>
            </a:extLst>
          </p:cNvPr>
          <p:cNvPicPr>
            <a:picLocks noChangeAspect="1"/>
          </p:cNvPicPr>
          <p:nvPr/>
        </p:nvPicPr>
        <p:blipFill>
          <a:blip r:embed="rId3"/>
          <a:stretch>
            <a:fillRect/>
          </a:stretch>
        </p:blipFill>
        <p:spPr>
          <a:xfrm>
            <a:off x="852487" y="1126800"/>
            <a:ext cx="10487025" cy="3162300"/>
          </a:xfrm>
          <a:prstGeom prst="rect">
            <a:avLst/>
          </a:prstGeom>
        </p:spPr>
      </p:pic>
    </p:spTree>
    <p:extLst>
      <p:ext uri="{BB962C8B-B14F-4D97-AF65-F5344CB8AC3E}">
        <p14:creationId xmlns:p14="http://schemas.microsoft.com/office/powerpoint/2010/main" val="3514552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3A602DCF-5627-49F2-980A-40AD7DE6D585}"/>
              </a:ext>
            </a:extLst>
          </p:cNvPr>
          <p:cNvSpPr>
            <a:spLocks noGrp="1"/>
          </p:cNvSpPr>
          <p:nvPr>
            <p:ph idx="1"/>
          </p:nvPr>
        </p:nvSpPr>
        <p:spPr>
          <a:xfrm>
            <a:off x="481973" y="1117600"/>
            <a:ext cx="10701965" cy="4837113"/>
          </a:xfrm>
        </p:spPr>
        <p:txBody>
          <a:bodyPr>
            <a:normAutofit/>
          </a:bodyPr>
          <a:lstStyle/>
          <a:p>
            <a:pPr marL="457200" indent="-457200">
              <a:lnSpc>
                <a:spcPct val="150000"/>
              </a:lnSpc>
              <a:buFont typeface="+mj-lt"/>
              <a:buAutoNum type="arabicPeriod"/>
            </a:pPr>
            <a:r>
              <a:rPr lang="en-US" sz="2400" b="0" dirty="0">
                <a:solidFill>
                  <a:schemeClr val="bg2">
                    <a:lumMod val="10000"/>
                  </a:schemeClr>
                </a:solidFill>
              </a:rPr>
              <a:t>Opacity and lack of transparency</a:t>
            </a:r>
          </a:p>
          <a:p>
            <a:pPr marL="457200" indent="-457200">
              <a:lnSpc>
                <a:spcPct val="150000"/>
              </a:lnSpc>
              <a:buFont typeface="+mj-lt"/>
              <a:buAutoNum type="arabicPeriod"/>
            </a:pPr>
            <a:r>
              <a:rPr lang="nl-BE" sz="2400" b="0" dirty="0">
                <a:solidFill>
                  <a:schemeClr val="bg2">
                    <a:lumMod val="10000"/>
                  </a:schemeClr>
                </a:solidFill>
              </a:rPr>
              <a:t>No supervisor</a:t>
            </a:r>
          </a:p>
          <a:p>
            <a:pPr marL="457200" indent="-457200">
              <a:lnSpc>
                <a:spcPct val="150000"/>
              </a:lnSpc>
              <a:buFont typeface="+mj-lt"/>
              <a:buAutoNum type="arabicPeriod"/>
            </a:pPr>
            <a:r>
              <a:rPr lang="nl-BE" sz="2400" b="0" dirty="0" err="1">
                <a:solidFill>
                  <a:schemeClr val="bg2">
                    <a:lumMod val="10000"/>
                  </a:schemeClr>
                </a:solidFill>
              </a:rPr>
              <a:t>Current</a:t>
            </a:r>
            <a:r>
              <a:rPr lang="nl-BE" sz="2400" b="0" dirty="0">
                <a:solidFill>
                  <a:schemeClr val="bg2">
                    <a:lumMod val="10000"/>
                  </a:schemeClr>
                </a:solidFill>
              </a:rPr>
              <a:t> </a:t>
            </a:r>
            <a:r>
              <a:rPr lang="nl-BE" sz="2400" b="0" dirty="0" err="1">
                <a:solidFill>
                  <a:schemeClr val="bg2">
                    <a:lumMod val="10000"/>
                  </a:schemeClr>
                </a:solidFill>
              </a:rPr>
              <a:t>legislation</a:t>
            </a:r>
            <a:r>
              <a:rPr lang="nl-BE" sz="2400" b="0" dirty="0">
                <a:solidFill>
                  <a:schemeClr val="bg2">
                    <a:lumMod val="10000"/>
                  </a:schemeClr>
                </a:solidFill>
              </a:rPr>
              <a:t> is </a:t>
            </a:r>
            <a:r>
              <a:rPr lang="nl-BE" sz="2400" b="0" dirty="0" err="1">
                <a:solidFill>
                  <a:schemeClr val="bg2">
                    <a:lumMod val="10000"/>
                  </a:schemeClr>
                </a:solidFill>
              </a:rPr>
              <a:t>not</a:t>
            </a:r>
            <a:r>
              <a:rPr lang="nl-BE" sz="2400" b="0" dirty="0">
                <a:solidFill>
                  <a:schemeClr val="bg2">
                    <a:lumMod val="10000"/>
                  </a:schemeClr>
                </a:solidFill>
              </a:rPr>
              <a:t> </a:t>
            </a:r>
            <a:r>
              <a:rPr lang="nl-BE" sz="2400" b="0" dirty="0" err="1">
                <a:solidFill>
                  <a:schemeClr val="bg2">
                    <a:lumMod val="10000"/>
                  </a:schemeClr>
                </a:solidFill>
              </a:rPr>
              <a:t>always</a:t>
            </a:r>
            <a:r>
              <a:rPr lang="nl-BE" sz="2400" b="0" dirty="0">
                <a:solidFill>
                  <a:schemeClr val="bg2">
                    <a:lumMod val="10000"/>
                  </a:schemeClr>
                </a:solidFill>
              </a:rPr>
              <a:t> fit for </a:t>
            </a:r>
            <a:r>
              <a:rPr lang="nl-BE" sz="2400" b="0" dirty="0" err="1">
                <a:solidFill>
                  <a:schemeClr val="bg2">
                    <a:lumMod val="10000"/>
                  </a:schemeClr>
                </a:solidFill>
              </a:rPr>
              <a:t>application</a:t>
            </a:r>
            <a:endParaRPr lang="nl-BE" sz="2400" b="0" dirty="0">
              <a:solidFill>
                <a:schemeClr val="bg2">
                  <a:lumMod val="10000"/>
                </a:schemeClr>
              </a:solidFill>
            </a:endParaRPr>
          </a:p>
          <a:p>
            <a:pPr marL="457200" indent="-457200">
              <a:lnSpc>
                <a:spcPct val="150000"/>
              </a:lnSpc>
              <a:buFont typeface="+mj-lt"/>
              <a:buAutoNum type="arabicPeriod"/>
            </a:pPr>
            <a:r>
              <a:rPr lang="nl-BE" sz="2400" b="0" dirty="0" err="1">
                <a:solidFill>
                  <a:schemeClr val="bg2">
                    <a:lumMod val="10000"/>
                  </a:schemeClr>
                </a:solidFill>
              </a:rPr>
              <a:t>Lack</a:t>
            </a:r>
            <a:r>
              <a:rPr lang="nl-BE" sz="2400" b="0" dirty="0">
                <a:solidFill>
                  <a:schemeClr val="bg2">
                    <a:lumMod val="10000"/>
                  </a:schemeClr>
                </a:solidFill>
              </a:rPr>
              <a:t> of (</a:t>
            </a:r>
            <a:r>
              <a:rPr lang="nl-BE" sz="2400" b="0" dirty="0" err="1">
                <a:solidFill>
                  <a:schemeClr val="bg2">
                    <a:lumMod val="10000"/>
                  </a:schemeClr>
                </a:solidFill>
              </a:rPr>
              <a:t>accuracy</a:t>
            </a:r>
            <a:r>
              <a:rPr lang="nl-BE" sz="2400" b="0" dirty="0">
                <a:solidFill>
                  <a:schemeClr val="bg2">
                    <a:lumMod val="10000"/>
                  </a:schemeClr>
                </a:solidFill>
              </a:rPr>
              <a:t>) </a:t>
            </a:r>
            <a:r>
              <a:rPr lang="nl-BE" sz="2400" b="0" dirty="0" err="1">
                <a:solidFill>
                  <a:schemeClr val="bg2">
                    <a:lumMod val="10000"/>
                  </a:schemeClr>
                </a:solidFill>
              </a:rPr>
              <a:t>standards</a:t>
            </a:r>
            <a:endParaRPr lang="nl-BE" sz="2400" b="0" dirty="0">
              <a:solidFill>
                <a:schemeClr val="bg2">
                  <a:lumMod val="10000"/>
                </a:schemeClr>
              </a:solidFill>
            </a:endParaRPr>
          </a:p>
          <a:p>
            <a:pPr marL="457200" indent="-457200">
              <a:lnSpc>
                <a:spcPct val="150000"/>
              </a:lnSpc>
              <a:buFont typeface="+mj-lt"/>
              <a:buAutoNum type="arabicPeriod"/>
            </a:pPr>
            <a:r>
              <a:rPr lang="nl-BE" sz="2400" b="0" dirty="0">
                <a:solidFill>
                  <a:schemeClr val="bg2">
                    <a:lumMod val="10000"/>
                  </a:schemeClr>
                </a:solidFill>
              </a:rPr>
              <a:t>Policy </a:t>
            </a:r>
            <a:r>
              <a:rPr lang="nl-BE" sz="2400" b="0" dirty="0" err="1">
                <a:solidFill>
                  <a:schemeClr val="bg2">
                    <a:lumMod val="10000"/>
                  </a:schemeClr>
                </a:solidFill>
              </a:rPr>
              <a:t>decisions</a:t>
            </a:r>
            <a:r>
              <a:rPr lang="nl-BE" sz="2400" b="0" dirty="0">
                <a:solidFill>
                  <a:schemeClr val="bg2">
                    <a:lumMod val="10000"/>
                  </a:schemeClr>
                </a:solidFill>
              </a:rPr>
              <a:t> </a:t>
            </a:r>
            <a:r>
              <a:rPr lang="nl-BE" sz="2400" b="0" dirty="0" err="1">
                <a:solidFill>
                  <a:schemeClr val="bg2">
                    <a:lumMod val="10000"/>
                  </a:schemeClr>
                </a:solidFill>
              </a:rPr>
              <a:t>hidden</a:t>
            </a:r>
            <a:r>
              <a:rPr lang="nl-BE" sz="2400" b="0" dirty="0">
                <a:solidFill>
                  <a:schemeClr val="bg2">
                    <a:lumMod val="10000"/>
                  </a:schemeClr>
                </a:solidFill>
              </a:rPr>
              <a:t> in AI </a:t>
            </a:r>
            <a:r>
              <a:rPr lang="nl-BE" sz="2400" b="0" dirty="0" err="1">
                <a:solidFill>
                  <a:schemeClr val="bg2">
                    <a:lumMod val="10000"/>
                  </a:schemeClr>
                </a:solidFill>
              </a:rPr>
              <a:t>applications</a:t>
            </a:r>
            <a:endParaRPr lang="nl-BE" sz="2400" b="0" dirty="0">
              <a:solidFill>
                <a:schemeClr val="bg2">
                  <a:lumMod val="10000"/>
                </a:schemeClr>
              </a:solidFill>
            </a:endParaRPr>
          </a:p>
          <a:p>
            <a:pPr marL="457200" indent="-457200">
              <a:lnSpc>
                <a:spcPct val="150000"/>
              </a:lnSpc>
              <a:buFont typeface="+mj-lt"/>
              <a:buAutoNum type="arabicPeriod"/>
            </a:pPr>
            <a:r>
              <a:rPr lang="nl-BE" sz="2400" b="0" dirty="0" err="1">
                <a:solidFill>
                  <a:schemeClr val="bg2">
                    <a:lumMod val="10000"/>
                  </a:schemeClr>
                </a:solidFill>
              </a:rPr>
              <a:t>Technosolutionism</a:t>
            </a:r>
            <a:r>
              <a:rPr lang="nl-BE" sz="2400" b="0" dirty="0">
                <a:solidFill>
                  <a:schemeClr val="bg2">
                    <a:lumMod val="10000"/>
                  </a:schemeClr>
                </a:solidFill>
              </a:rPr>
              <a:t> </a:t>
            </a:r>
          </a:p>
          <a:p>
            <a:pPr>
              <a:lnSpc>
                <a:spcPct val="150000"/>
              </a:lnSpc>
            </a:pPr>
            <a:endParaRPr lang="nl-BE" sz="2400" b="0" dirty="0">
              <a:solidFill>
                <a:schemeClr val="bg2">
                  <a:lumMod val="10000"/>
                </a:schemeClr>
              </a:solidFill>
            </a:endParaRPr>
          </a:p>
        </p:txBody>
      </p:sp>
      <p:sp>
        <p:nvSpPr>
          <p:cNvPr id="11" name="Title 10">
            <a:extLst>
              <a:ext uri="{FF2B5EF4-FFF2-40B4-BE49-F238E27FC236}">
                <a16:creationId xmlns:a16="http://schemas.microsoft.com/office/drawing/2014/main" id="{4EDDD919-B5B6-46C5-8A50-5A9CEFEA3B09}"/>
              </a:ext>
            </a:extLst>
          </p:cNvPr>
          <p:cNvSpPr>
            <a:spLocks noGrp="1"/>
          </p:cNvSpPr>
          <p:nvPr>
            <p:ph type="title"/>
          </p:nvPr>
        </p:nvSpPr>
        <p:spPr>
          <a:xfrm>
            <a:off x="482600" y="274640"/>
            <a:ext cx="10701965" cy="485121"/>
          </a:xfrm>
        </p:spPr>
        <p:txBody>
          <a:bodyPr>
            <a:normAutofit/>
          </a:bodyPr>
          <a:lstStyle/>
          <a:p>
            <a:r>
              <a:rPr lang="en-US" sz="2400" dirty="0">
                <a:solidFill>
                  <a:schemeClr val="accent2"/>
                </a:solidFill>
                <a:latin typeface="Calibri" panose="020F0502020204030204" pitchFamily="34" charset="0"/>
              </a:rPr>
              <a:t>AI related challenges </a:t>
            </a:r>
            <a:endParaRPr lang="nl-BE" sz="2400" dirty="0">
              <a:solidFill>
                <a:schemeClr val="accent2"/>
              </a:solidFill>
              <a:latin typeface="Calibri" panose="020F0502020204030204" pitchFamily="34" charset="0"/>
            </a:endParaRPr>
          </a:p>
        </p:txBody>
      </p:sp>
      <p:sp>
        <p:nvSpPr>
          <p:cNvPr id="3" name="TextBox 2">
            <a:extLst>
              <a:ext uri="{FF2B5EF4-FFF2-40B4-BE49-F238E27FC236}">
                <a16:creationId xmlns:a16="http://schemas.microsoft.com/office/drawing/2014/main" id="{CD398EFE-E453-8206-016E-CD47205C06DD}"/>
              </a:ext>
            </a:extLst>
          </p:cNvPr>
          <p:cNvSpPr txBox="1"/>
          <p:nvPr/>
        </p:nvSpPr>
        <p:spPr>
          <a:xfrm rot="1410365">
            <a:off x="8296274" y="1393227"/>
            <a:ext cx="3846853" cy="1077218"/>
          </a:xfrm>
          <a:prstGeom prst="rect">
            <a:avLst/>
          </a:prstGeom>
          <a:solidFill>
            <a:schemeClr val="tx1">
              <a:lumMod val="20000"/>
              <a:lumOff val="80000"/>
            </a:schemeClr>
          </a:solidFill>
          <a:ln>
            <a:solidFill>
              <a:schemeClr val="tx1"/>
            </a:solidFill>
          </a:ln>
          <a:effectLst>
            <a:outerShdw blurRad="50800" dist="38100" dir="10800000" algn="r" rotWithShape="0">
              <a:prstClr val="black">
                <a:alpha val="40000"/>
              </a:prstClr>
            </a:outerShdw>
          </a:effectLst>
        </p:spPr>
        <p:txBody>
          <a:bodyPr wrap="square" rtlCol="0">
            <a:spAutoFit/>
          </a:bodyPr>
          <a:lstStyle/>
          <a:p>
            <a:pPr algn="ctr"/>
            <a:r>
              <a:rPr lang="en-US" sz="3200" dirty="0"/>
              <a:t>An artificial right to  </a:t>
            </a:r>
          </a:p>
          <a:p>
            <a:pPr algn="ctr"/>
            <a:r>
              <a:rPr lang="en-US" sz="3200" dirty="0"/>
              <a:t>effective remedy</a:t>
            </a:r>
            <a:endParaRPr lang="nl-BE" sz="3200" dirty="0"/>
          </a:p>
        </p:txBody>
      </p:sp>
      <p:sp>
        <p:nvSpPr>
          <p:cNvPr id="4" name="Right Brace 3">
            <a:extLst>
              <a:ext uri="{FF2B5EF4-FFF2-40B4-BE49-F238E27FC236}">
                <a16:creationId xmlns:a16="http://schemas.microsoft.com/office/drawing/2014/main" id="{F1F05016-BD40-5B2A-FA39-EA972AD1E2A7}"/>
              </a:ext>
            </a:extLst>
          </p:cNvPr>
          <p:cNvSpPr/>
          <p:nvPr/>
        </p:nvSpPr>
        <p:spPr>
          <a:xfrm>
            <a:off x="7349945" y="1220280"/>
            <a:ext cx="671513" cy="2589720"/>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nl-BE" sz="4000" b="1" dirty="0">
              <a:ln w="0"/>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17972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5A87A-2AFE-401B-863A-9EEC605AE280}"/>
              </a:ext>
            </a:extLst>
          </p:cNvPr>
          <p:cNvSpPr>
            <a:spLocks noGrp="1"/>
          </p:cNvSpPr>
          <p:nvPr>
            <p:ph type="title"/>
          </p:nvPr>
        </p:nvSpPr>
        <p:spPr>
          <a:xfrm>
            <a:off x="838200" y="681037"/>
            <a:ext cx="10515600" cy="1325563"/>
          </a:xfrm>
        </p:spPr>
        <p:txBody>
          <a:bodyPr/>
          <a:lstStyle/>
          <a:p>
            <a:r>
              <a:rPr lang="en-US" dirty="0"/>
              <a:t>ENNHRI’s work on AI: Capacity building</a:t>
            </a:r>
          </a:p>
        </p:txBody>
      </p:sp>
      <p:sp>
        <p:nvSpPr>
          <p:cNvPr id="5" name="Content Placeholder 4">
            <a:extLst>
              <a:ext uri="{FF2B5EF4-FFF2-40B4-BE49-F238E27FC236}">
                <a16:creationId xmlns:a16="http://schemas.microsoft.com/office/drawing/2014/main" id="{99A498CD-E282-4F65-AF22-6F761B4099BD}"/>
              </a:ext>
            </a:extLst>
          </p:cNvPr>
          <p:cNvSpPr>
            <a:spLocks noGrp="1"/>
          </p:cNvSpPr>
          <p:nvPr>
            <p:ph idx="1"/>
          </p:nvPr>
        </p:nvSpPr>
        <p:spPr>
          <a:xfrm>
            <a:off x="838200" y="2006600"/>
            <a:ext cx="10515600" cy="4351338"/>
          </a:xfrm>
        </p:spPr>
        <p:txBody>
          <a:bodyPr/>
          <a:lstStyle/>
          <a:p>
            <a:r>
              <a:rPr lang="en-US" dirty="0"/>
              <a:t>AI = ENNHRI thematic priority in 2022 – 2024.</a:t>
            </a:r>
          </a:p>
          <a:p>
            <a:r>
              <a:rPr lang="en-US" b="1" dirty="0"/>
              <a:t>NHRI Academy 2022 </a:t>
            </a:r>
            <a:r>
              <a:rPr lang="en-US" dirty="0"/>
              <a:t>in Albania focused on AI.</a:t>
            </a:r>
          </a:p>
          <a:p>
            <a:r>
              <a:rPr lang="en-US" dirty="0"/>
              <a:t>Training </a:t>
            </a:r>
            <a:r>
              <a:rPr lang="en-US" b="1" dirty="0"/>
              <a:t>workshop</a:t>
            </a:r>
            <a:r>
              <a:rPr lang="en-US" dirty="0"/>
              <a:t> in Athens in 2023 focused on migration and new technologies at the borders. </a:t>
            </a:r>
          </a:p>
          <a:p>
            <a:r>
              <a:rPr lang="en-US" b="1" dirty="0"/>
              <a:t>Scoping paper </a:t>
            </a:r>
            <a:r>
              <a:rPr lang="en-US" dirty="0"/>
              <a:t>on AI and migration.</a:t>
            </a:r>
          </a:p>
          <a:p>
            <a:r>
              <a:rPr lang="en-US" dirty="0"/>
              <a:t>ENNHRI draft </a:t>
            </a:r>
            <a:r>
              <a:rPr lang="en-US" b="1" dirty="0"/>
              <a:t>preparatory paper </a:t>
            </a:r>
            <a:r>
              <a:rPr lang="en-US" dirty="0"/>
              <a:t>on Engagement by NHRIs on AI-Related Human Rights.</a:t>
            </a:r>
          </a:p>
          <a:p>
            <a:r>
              <a:rPr lang="en-US" dirty="0"/>
              <a:t>Establishment of </a:t>
            </a:r>
            <a:r>
              <a:rPr lang="en-US" b="1" dirty="0"/>
              <a:t>ENNHRI AI Working Group </a:t>
            </a:r>
            <a:r>
              <a:rPr lang="en-US" dirty="0"/>
              <a:t>in Oct 2022. </a:t>
            </a:r>
          </a:p>
          <a:p>
            <a:endParaRPr lang="en-US" dirty="0"/>
          </a:p>
        </p:txBody>
      </p:sp>
    </p:spTree>
    <p:extLst>
      <p:ext uri="{BB962C8B-B14F-4D97-AF65-F5344CB8AC3E}">
        <p14:creationId xmlns:p14="http://schemas.microsoft.com/office/powerpoint/2010/main" val="1815096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668267-1D7E-48A0-AFC4-0CAA27D7385B}"/>
              </a:ext>
            </a:extLst>
          </p:cNvPr>
          <p:cNvSpPr>
            <a:spLocks noGrp="1"/>
          </p:cNvSpPr>
          <p:nvPr>
            <p:ph idx="1"/>
          </p:nvPr>
        </p:nvSpPr>
        <p:spPr>
          <a:xfrm>
            <a:off x="1" y="1026118"/>
            <a:ext cx="6485020" cy="4954109"/>
          </a:xfrm>
        </p:spPr>
        <p:txBody>
          <a:bodyPr>
            <a:normAutofit/>
          </a:bodyPr>
          <a:lstStyle/>
          <a:p>
            <a:endParaRPr lang="en-US" b="0" dirty="0">
              <a:latin typeface="+mj-lt"/>
            </a:endParaRPr>
          </a:p>
          <a:p>
            <a:pPr marL="817884" lvl="1" indent="-457200">
              <a:buFont typeface="+mj-lt"/>
              <a:buAutoNum type="arabicPeriod"/>
            </a:pPr>
            <a:r>
              <a:rPr lang="en-US" sz="2400" b="0" dirty="0">
                <a:solidFill>
                  <a:schemeClr val="bg2">
                    <a:lumMod val="10000"/>
                  </a:schemeClr>
                </a:solidFill>
                <a:latin typeface="+mj-lt"/>
              </a:rPr>
              <a:t>Proliferation of ethical guidelines</a:t>
            </a:r>
          </a:p>
          <a:p>
            <a:pPr lvl="1"/>
            <a:endParaRPr lang="en-US" sz="2400" b="0" dirty="0">
              <a:solidFill>
                <a:schemeClr val="bg2">
                  <a:lumMod val="10000"/>
                </a:schemeClr>
              </a:solidFill>
              <a:latin typeface="+mj-lt"/>
            </a:endParaRPr>
          </a:p>
          <a:p>
            <a:pPr marL="817884" lvl="1" indent="-457200">
              <a:buFont typeface="+mj-lt"/>
              <a:buAutoNum type="arabicPeriod" startAt="2"/>
            </a:pPr>
            <a:r>
              <a:rPr lang="en-US" sz="2400" b="0" dirty="0">
                <a:solidFill>
                  <a:schemeClr val="bg2">
                    <a:lumMod val="10000"/>
                  </a:schemeClr>
                </a:solidFill>
                <a:latin typeface="+mj-lt"/>
              </a:rPr>
              <a:t>Existing international, EU and national legislation</a:t>
            </a:r>
          </a:p>
          <a:p>
            <a:pPr marL="883926" lvl="2" indent="-342900">
              <a:buFont typeface="Arial" panose="020B0604020202020204" pitchFamily="34" charset="0"/>
              <a:buChar char="•"/>
            </a:pPr>
            <a:r>
              <a:rPr lang="en-US" sz="2000" b="0" dirty="0">
                <a:solidFill>
                  <a:schemeClr val="tx1">
                    <a:lumMod val="50000"/>
                    <a:lumOff val="50000"/>
                  </a:schemeClr>
                </a:solidFill>
                <a:latin typeface="+mj-lt"/>
              </a:rPr>
              <a:t>e.g. human rights law and GDPR: </a:t>
            </a:r>
          </a:p>
          <a:p>
            <a:pPr marL="1352815" lvl="3" indent="-342900">
              <a:buFont typeface="Arial" panose="020B0604020202020204" pitchFamily="34" charset="0"/>
              <a:buChar char="•"/>
            </a:pPr>
            <a:r>
              <a:rPr lang="en-US" sz="1592" b="0" dirty="0" err="1">
                <a:solidFill>
                  <a:schemeClr val="tx1">
                    <a:lumMod val="50000"/>
                    <a:lumOff val="50000"/>
                  </a:schemeClr>
                </a:solidFill>
                <a:latin typeface="+mj-lt"/>
              </a:rPr>
              <a:t>SyRi</a:t>
            </a:r>
            <a:r>
              <a:rPr lang="en-US" sz="1592" b="0" dirty="0">
                <a:solidFill>
                  <a:schemeClr val="tx1">
                    <a:lumMod val="50000"/>
                    <a:lumOff val="50000"/>
                  </a:schemeClr>
                </a:solidFill>
                <a:latin typeface="+mj-lt"/>
              </a:rPr>
              <a:t> (NL) </a:t>
            </a:r>
          </a:p>
          <a:p>
            <a:pPr marL="1352815" lvl="3" indent="-342900">
              <a:buFont typeface="Arial" panose="020B0604020202020204" pitchFamily="34" charset="0"/>
              <a:buChar char="•"/>
            </a:pPr>
            <a:r>
              <a:rPr lang="en-US" sz="1592" b="0" dirty="0" err="1">
                <a:solidFill>
                  <a:schemeClr val="tx1">
                    <a:lumMod val="50000"/>
                    <a:lumOff val="50000"/>
                  </a:schemeClr>
                </a:solidFill>
                <a:latin typeface="+mj-lt"/>
              </a:rPr>
              <a:t>Parcourssup</a:t>
            </a:r>
            <a:r>
              <a:rPr lang="en-US" sz="1592" b="0" dirty="0">
                <a:solidFill>
                  <a:schemeClr val="tx1">
                    <a:lumMod val="50000"/>
                    <a:lumOff val="50000"/>
                  </a:schemeClr>
                </a:solidFill>
                <a:latin typeface="+mj-lt"/>
              </a:rPr>
              <a:t> (FR) </a:t>
            </a:r>
          </a:p>
          <a:p>
            <a:pPr marL="1352815" lvl="3" indent="-342900">
              <a:buFont typeface="Arial" panose="020B0604020202020204" pitchFamily="34" charset="0"/>
              <a:buChar char="•"/>
            </a:pPr>
            <a:r>
              <a:rPr lang="en-US" sz="1592" b="0" dirty="0">
                <a:solidFill>
                  <a:schemeClr val="tx1">
                    <a:lumMod val="50000"/>
                    <a:lumOff val="50000"/>
                  </a:schemeClr>
                </a:solidFill>
                <a:latin typeface="+mj-lt"/>
              </a:rPr>
              <a:t>Deliveroo (IT)</a:t>
            </a:r>
          </a:p>
          <a:p>
            <a:pPr lvl="3" indent="0">
              <a:buNone/>
            </a:pPr>
            <a:endParaRPr lang="en-US" sz="2400" b="0" dirty="0">
              <a:solidFill>
                <a:schemeClr val="bg2">
                  <a:lumMod val="10000"/>
                </a:schemeClr>
              </a:solidFill>
              <a:latin typeface="+mj-lt"/>
            </a:endParaRPr>
          </a:p>
          <a:p>
            <a:pPr marL="817884" lvl="1" indent="-457200">
              <a:buFont typeface="+mj-lt"/>
              <a:buAutoNum type="arabicPeriod" startAt="2"/>
            </a:pPr>
            <a:r>
              <a:rPr lang="en-US" sz="2400" b="0" dirty="0">
                <a:latin typeface="+mj-lt"/>
              </a:rPr>
              <a:t>Future EU and international legislation</a:t>
            </a:r>
            <a:endParaRPr lang="en-US" sz="2400" b="0" dirty="0">
              <a:solidFill>
                <a:schemeClr val="bg2">
                  <a:lumMod val="10000"/>
                </a:schemeClr>
              </a:solidFill>
              <a:latin typeface="+mj-lt"/>
            </a:endParaRPr>
          </a:p>
          <a:p>
            <a:pPr marL="817884" lvl="1" indent="-457200">
              <a:buFont typeface="+mj-lt"/>
              <a:buAutoNum type="arabicPeriod" startAt="2"/>
            </a:pPr>
            <a:endParaRPr lang="en-US" sz="2400" b="0" dirty="0">
              <a:solidFill>
                <a:schemeClr val="bg2">
                  <a:lumMod val="10000"/>
                </a:schemeClr>
              </a:solidFill>
              <a:latin typeface="+mj-lt"/>
            </a:endParaRPr>
          </a:p>
          <a:p>
            <a:pPr marL="1352815" lvl="3" indent="-342900">
              <a:buFont typeface="Arial" panose="020B0604020202020204" pitchFamily="34" charset="0"/>
              <a:buChar char="•"/>
            </a:pPr>
            <a:endParaRPr lang="en-US" sz="1592" dirty="0">
              <a:latin typeface="+mj-lt"/>
            </a:endParaRPr>
          </a:p>
          <a:p>
            <a:pPr marL="703584" lvl="1" indent="-342900">
              <a:buFont typeface="Arial" panose="020B0604020202020204" pitchFamily="34" charset="0"/>
              <a:buChar char="•"/>
            </a:pPr>
            <a:endParaRPr lang="en-US" sz="2400" dirty="0"/>
          </a:p>
          <a:p>
            <a:pPr marL="883926" lvl="2" indent="-342900">
              <a:buFont typeface="Arial" panose="020B0604020202020204" pitchFamily="34" charset="0"/>
              <a:buChar char="•"/>
            </a:pPr>
            <a:endParaRPr lang="nl-BE" dirty="0"/>
          </a:p>
          <a:p>
            <a:pPr marL="703584" lvl="1" indent="-342900">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74EC0B0F-1954-41F4-B8F4-88DDE6F22550}"/>
              </a:ext>
            </a:extLst>
          </p:cNvPr>
          <p:cNvPicPr>
            <a:picLocks noChangeAspect="1"/>
          </p:cNvPicPr>
          <p:nvPr/>
        </p:nvPicPr>
        <p:blipFill>
          <a:blip r:embed="rId3"/>
          <a:stretch>
            <a:fillRect/>
          </a:stretch>
        </p:blipFill>
        <p:spPr>
          <a:xfrm>
            <a:off x="6244194" y="2732367"/>
            <a:ext cx="5514975" cy="981075"/>
          </a:xfrm>
          <a:prstGeom prst="rect">
            <a:avLst/>
          </a:prstGeom>
        </p:spPr>
      </p:pic>
      <p:sp>
        <p:nvSpPr>
          <p:cNvPr id="11" name="TextBox 10">
            <a:extLst>
              <a:ext uri="{FF2B5EF4-FFF2-40B4-BE49-F238E27FC236}">
                <a16:creationId xmlns:a16="http://schemas.microsoft.com/office/drawing/2014/main" id="{F1A394C6-CEFB-48B0-B03A-06DE786E96E4}"/>
              </a:ext>
            </a:extLst>
          </p:cNvPr>
          <p:cNvSpPr txBox="1"/>
          <p:nvPr/>
        </p:nvSpPr>
        <p:spPr>
          <a:xfrm>
            <a:off x="228600" y="292100"/>
            <a:ext cx="8915400" cy="585673"/>
          </a:xfrm>
          <a:prstGeom prst="rect">
            <a:avLst/>
          </a:prstGeom>
          <a:noFill/>
        </p:spPr>
        <p:txBody>
          <a:bodyPr wrap="square">
            <a:spAutoFit/>
          </a:bodyPr>
          <a:lstStyle/>
          <a:p>
            <a:r>
              <a:rPr kumimoji="0" lang="en-US" sz="3206" b="1" i="0" u="none" strike="noStrike" kern="1200" cap="none" spc="0" normalizeH="0" baseline="0" noProof="0" dirty="0">
                <a:ln>
                  <a:noFill/>
                </a:ln>
                <a:solidFill>
                  <a:schemeClr val="tx2"/>
                </a:solidFill>
                <a:effectLst/>
                <a:uLnTx/>
                <a:uFillTx/>
                <a:latin typeface="Calibri"/>
                <a:ea typeface="+mj-ea"/>
                <a:cs typeface="+mj-cs"/>
              </a:rPr>
              <a:t>Human rights protection </a:t>
            </a:r>
          </a:p>
        </p:txBody>
      </p:sp>
      <p:pic>
        <p:nvPicPr>
          <p:cNvPr id="13" name="Picture 12">
            <a:extLst>
              <a:ext uri="{FF2B5EF4-FFF2-40B4-BE49-F238E27FC236}">
                <a16:creationId xmlns:a16="http://schemas.microsoft.com/office/drawing/2014/main" id="{C8B26FDD-45F4-41B2-8D03-15DD71400E7B}"/>
              </a:ext>
            </a:extLst>
          </p:cNvPr>
          <p:cNvPicPr>
            <a:picLocks noChangeAspect="1"/>
          </p:cNvPicPr>
          <p:nvPr/>
        </p:nvPicPr>
        <p:blipFill>
          <a:blip r:embed="rId4"/>
          <a:stretch>
            <a:fillRect/>
          </a:stretch>
        </p:blipFill>
        <p:spPr>
          <a:xfrm>
            <a:off x="6992696" y="7656"/>
            <a:ext cx="2151302" cy="1154560"/>
          </a:xfrm>
          <a:prstGeom prst="rect">
            <a:avLst/>
          </a:prstGeom>
        </p:spPr>
      </p:pic>
      <p:pic>
        <p:nvPicPr>
          <p:cNvPr id="15" name="Picture 14">
            <a:extLst>
              <a:ext uri="{FF2B5EF4-FFF2-40B4-BE49-F238E27FC236}">
                <a16:creationId xmlns:a16="http://schemas.microsoft.com/office/drawing/2014/main" id="{88759A03-0312-4135-AC73-47158724A4E8}"/>
              </a:ext>
            </a:extLst>
          </p:cNvPr>
          <p:cNvPicPr>
            <a:picLocks noChangeAspect="1"/>
          </p:cNvPicPr>
          <p:nvPr/>
        </p:nvPicPr>
        <p:blipFill>
          <a:blip r:embed="rId5"/>
          <a:stretch>
            <a:fillRect/>
          </a:stretch>
        </p:blipFill>
        <p:spPr>
          <a:xfrm>
            <a:off x="7837644" y="1559801"/>
            <a:ext cx="4194375" cy="981076"/>
          </a:xfrm>
          <a:prstGeom prst="rect">
            <a:avLst/>
          </a:prstGeom>
        </p:spPr>
      </p:pic>
      <p:pic>
        <p:nvPicPr>
          <p:cNvPr id="4" name="Picture 3">
            <a:extLst>
              <a:ext uri="{FF2B5EF4-FFF2-40B4-BE49-F238E27FC236}">
                <a16:creationId xmlns:a16="http://schemas.microsoft.com/office/drawing/2014/main" id="{7D977968-8BA6-6993-3843-358569FF44E8}"/>
              </a:ext>
            </a:extLst>
          </p:cNvPr>
          <p:cNvPicPr>
            <a:picLocks noChangeAspect="1"/>
          </p:cNvPicPr>
          <p:nvPr/>
        </p:nvPicPr>
        <p:blipFill>
          <a:blip r:embed="rId6"/>
          <a:stretch>
            <a:fillRect/>
          </a:stretch>
        </p:blipFill>
        <p:spPr>
          <a:xfrm>
            <a:off x="7403275" y="4362552"/>
            <a:ext cx="4355894" cy="1469458"/>
          </a:xfrm>
          <a:prstGeom prst="rect">
            <a:avLst/>
          </a:prstGeom>
        </p:spPr>
      </p:pic>
    </p:spTree>
    <p:extLst>
      <p:ext uri="{BB962C8B-B14F-4D97-AF65-F5344CB8AC3E}">
        <p14:creationId xmlns:p14="http://schemas.microsoft.com/office/powerpoint/2010/main" val="2521890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32545F5-B553-AE37-01D0-64FD80AD4451}"/>
              </a:ext>
            </a:extLst>
          </p:cNvPr>
          <p:cNvPicPr>
            <a:picLocks noChangeAspect="1"/>
          </p:cNvPicPr>
          <p:nvPr/>
        </p:nvPicPr>
        <p:blipFill>
          <a:blip r:embed="rId3"/>
          <a:stretch>
            <a:fillRect/>
          </a:stretch>
        </p:blipFill>
        <p:spPr>
          <a:xfrm>
            <a:off x="6390837" y="5322446"/>
            <a:ext cx="1917533" cy="1535554"/>
          </a:xfrm>
          <a:prstGeom prst="rect">
            <a:avLst/>
          </a:prstGeom>
        </p:spPr>
      </p:pic>
      <p:sp>
        <p:nvSpPr>
          <p:cNvPr id="10" name="Content Placeholder 2">
            <a:extLst>
              <a:ext uri="{FF2B5EF4-FFF2-40B4-BE49-F238E27FC236}">
                <a16:creationId xmlns:a16="http://schemas.microsoft.com/office/drawing/2014/main" id="{1B81BB25-70C2-B6D9-A4F4-7D44BE85CF93}"/>
              </a:ext>
            </a:extLst>
          </p:cNvPr>
          <p:cNvSpPr>
            <a:spLocks noGrp="1"/>
          </p:cNvSpPr>
          <p:nvPr>
            <p:ph sz="quarter" idx="12"/>
          </p:nvPr>
        </p:nvSpPr>
        <p:spPr>
          <a:xfrm>
            <a:off x="814916" y="274641"/>
            <a:ext cx="4897042" cy="5679316"/>
          </a:xfrm>
        </p:spPr>
        <p:txBody>
          <a:bodyPr/>
          <a:lstStyle/>
          <a:p>
            <a:r>
              <a:rPr lang="en-US" sz="2800" b="1" dirty="0"/>
              <a:t>European Union</a:t>
            </a:r>
          </a:p>
          <a:p>
            <a:pPr marL="342900" indent="-342900">
              <a:buFont typeface="Arial" panose="020B0604020202020204" pitchFamily="34" charset="0"/>
              <a:buChar char="•"/>
            </a:pPr>
            <a:r>
              <a:rPr lang="en-US" dirty="0">
                <a:solidFill>
                  <a:schemeClr val="bg1">
                    <a:lumMod val="10000"/>
                  </a:schemeClr>
                </a:solidFill>
              </a:rPr>
              <a:t>ACT</a:t>
            </a:r>
            <a:r>
              <a:rPr lang="en-US" b="0" dirty="0">
                <a:solidFill>
                  <a:schemeClr val="bg1">
                    <a:lumMod val="10000"/>
                  </a:schemeClr>
                </a:solidFill>
              </a:rPr>
              <a:t>  (maximum </a:t>
            </a:r>
            <a:r>
              <a:rPr lang="en-US" b="0" dirty="0" err="1">
                <a:solidFill>
                  <a:schemeClr val="bg1">
                    <a:lumMod val="10000"/>
                  </a:schemeClr>
                </a:solidFill>
              </a:rPr>
              <a:t>harmonisation</a:t>
            </a:r>
            <a:r>
              <a:rPr lang="en-US" b="0" dirty="0">
                <a:solidFill>
                  <a:schemeClr val="bg1">
                    <a:lumMod val="10000"/>
                  </a:schemeClr>
                </a:solidFill>
              </a:rPr>
              <a:t>)</a:t>
            </a:r>
          </a:p>
          <a:p>
            <a:pPr marL="342900" indent="-342900">
              <a:buFont typeface="Arial" panose="020B0604020202020204" pitchFamily="34" charset="0"/>
              <a:buChar char="•"/>
            </a:pPr>
            <a:r>
              <a:rPr lang="en-US" dirty="0">
                <a:solidFill>
                  <a:schemeClr val="bg1">
                    <a:lumMod val="10000"/>
                  </a:schemeClr>
                </a:solidFill>
              </a:rPr>
              <a:t>EU </a:t>
            </a:r>
            <a:r>
              <a:rPr lang="en-US" b="0" dirty="0">
                <a:solidFill>
                  <a:schemeClr val="bg1">
                    <a:lumMod val="10000"/>
                  </a:schemeClr>
                </a:solidFill>
              </a:rPr>
              <a:t>+ “Brussels effect”</a:t>
            </a:r>
          </a:p>
          <a:p>
            <a:pPr marL="342900" indent="-342900">
              <a:buFont typeface="Arial" panose="020B0604020202020204" pitchFamily="34" charset="0"/>
              <a:buChar char="•"/>
            </a:pPr>
            <a:r>
              <a:rPr lang="en-US" b="0" dirty="0">
                <a:solidFill>
                  <a:schemeClr val="bg1">
                    <a:lumMod val="10000"/>
                  </a:schemeClr>
                </a:solidFill>
              </a:rPr>
              <a:t>Legal basis: internal market</a:t>
            </a:r>
            <a:endParaRPr lang="en-US" dirty="0">
              <a:solidFill>
                <a:schemeClr val="bg1">
                  <a:lumMod val="10000"/>
                </a:schemeClr>
              </a:solidFill>
            </a:endParaRPr>
          </a:p>
          <a:p>
            <a:pPr marL="342900" indent="-342900">
              <a:buFont typeface="Arial" panose="020B0604020202020204" pitchFamily="34" charset="0"/>
              <a:buChar char="•"/>
            </a:pPr>
            <a:r>
              <a:rPr lang="en-US" b="0" dirty="0">
                <a:solidFill>
                  <a:schemeClr val="bg1">
                    <a:lumMod val="10000"/>
                  </a:schemeClr>
                </a:solidFill>
              </a:rPr>
              <a:t>“</a:t>
            </a:r>
            <a:r>
              <a:rPr lang="fr-BE" b="0" dirty="0">
                <a:solidFill>
                  <a:schemeClr val="bg1">
                    <a:lumMod val="10000"/>
                  </a:schemeClr>
                </a:solidFill>
              </a:rPr>
              <a:t>Risk </a:t>
            </a:r>
            <a:r>
              <a:rPr lang="fr-BE" b="0" dirty="0" err="1">
                <a:solidFill>
                  <a:schemeClr val="bg1">
                    <a:lumMod val="10000"/>
                  </a:schemeClr>
                </a:solidFill>
              </a:rPr>
              <a:t>based</a:t>
            </a:r>
            <a:r>
              <a:rPr lang="fr-BE" b="0" dirty="0">
                <a:solidFill>
                  <a:schemeClr val="bg1">
                    <a:lumMod val="10000"/>
                  </a:schemeClr>
                </a:solidFill>
              </a:rPr>
              <a:t> </a:t>
            </a:r>
            <a:r>
              <a:rPr lang="fr-BE" b="0" dirty="0" err="1">
                <a:solidFill>
                  <a:schemeClr val="bg1">
                    <a:lumMod val="10000"/>
                  </a:schemeClr>
                </a:solidFill>
              </a:rPr>
              <a:t>approach</a:t>
            </a:r>
            <a:r>
              <a:rPr lang="en-US" b="0" dirty="0">
                <a:solidFill>
                  <a:schemeClr val="bg1">
                    <a:lumMod val="10000"/>
                  </a:schemeClr>
                </a:solidFill>
              </a:rPr>
              <a:t>”</a:t>
            </a:r>
          </a:p>
          <a:p>
            <a:pPr marL="342900" indent="-342900">
              <a:buFont typeface="Arial" panose="020B0604020202020204" pitchFamily="34" charset="0"/>
              <a:buChar char="•"/>
            </a:pPr>
            <a:r>
              <a:rPr lang="fr-BE" b="0" dirty="0">
                <a:solidFill>
                  <a:schemeClr val="bg1">
                    <a:lumMod val="10000"/>
                  </a:schemeClr>
                </a:solidFill>
              </a:rPr>
              <a:t>Coordination </a:t>
            </a:r>
            <a:r>
              <a:rPr lang="fr-BE" b="0" dirty="0" err="1">
                <a:solidFill>
                  <a:schemeClr val="bg1">
                    <a:lumMod val="10000"/>
                  </a:schemeClr>
                </a:solidFill>
              </a:rPr>
              <a:t>with</a:t>
            </a:r>
            <a:r>
              <a:rPr lang="fr-BE" b="0" dirty="0">
                <a:solidFill>
                  <a:schemeClr val="bg1">
                    <a:lumMod val="10000"/>
                  </a:schemeClr>
                </a:solidFill>
              </a:rPr>
              <a:t> </a:t>
            </a:r>
            <a:r>
              <a:rPr lang="fr-BE" b="0" dirty="0" err="1">
                <a:solidFill>
                  <a:schemeClr val="bg1">
                    <a:lumMod val="10000"/>
                  </a:schemeClr>
                </a:solidFill>
              </a:rPr>
              <a:t>existing</a:t>
            </a:r>
            <a:r>
              <a:rPr lang="fr-BE" dirty="0">
                <a:solidFill>
                  <a:schemeClr val="bg1">
                    <a:lumMod val="10000"/>
                  </a:schemeClr>
                </a:solidFill>
              </a:rPr>
              <a:t> </a:t>
            </a:r>
            <a:r>
              <a:rPr lang="fr-BE" dirty="0" err="1">
                <a:solidFill>
                  <a:schemeClr val="bg1">
                    <a:lumMod val="10000"/>
                  </a:schemeClr>
                </a:solidFill>
              </a:rPr>
              <a:t>authorities</a:t>
            </a:r>
            <a:r>
              <a:rPr lang="fr-BE" dirty="0">
                <a:solidFill>
                  <a:schemeClr val="bg1">
                    <a:lumMod val="10000"/>
                  </a:schemeClr>
                </a:solidFill>
              </a:rPr>
              <a:t> </a:t>
            </a:r>
            <a:r>
              <a:rPr lang="fr-BE" dirty="0" err="1">
                <a:solidFill>
                  <a:schemeClr val="bg1">
                    <a:lumMod val="10000"/>
                  </a:schemeClr>
                </a:solidFill>
              </a:rPr>
              <a:t>protecting</a:t>
            </a:r>
            <a:r>
              <a:rPr lang="fr-BE" dirty="0">
                <a:solidFill>
                  <a:schemeClr val="bg1">
                    <a:lumMod val="10000"/>
                  </a:schemeClr>
                </a:solidFill>
              </a:rPr>
              <a:t> FR</a:t>
            </a:r>
            <a:endParaRPr lang="fr-BE" b="0" dirty="0">
              <a:solidFill>
                <a:schemeClr val="bg1">
                  <a:lumMod val="10000"/>
                </a:schemeClr>
              </a:solidFill>
            </a:endParaRPr>
          </a:p>
          <a:p>
            <a:pPr marL="342900" indent="-342900">
              <a:buFont typeface="Arial" panose="020B0604020202020204" pitchFamily="34" charset="0"/>
              <a:buChar char="•"/>
            </a:pPr>
            <a:r>
              <a:rPr lang="en-US" dirty="0">
                <a:solidFill>
                  <a:schemeClr val="bg1">
                    <a:lumMod val="10000"/>
                  </a:schemeClr>
                </a:solidFill>
              </a:rPr>
              <a:t>Provisional agreement: 9/12</a:t>
            </a:r>
          </a:p>
          <a:p>
            <a:pPr marL="342900" indent="-342900">
              <a:buFont typeface="Arial" panose="020B0604020202020204" pitchFamily="34" charset="0"/>
              <a:buChar char="•"/>
            </a:pPr>
            <a:r>
              <a:rPr lang="en-US" dirty="0">
                <a:solidFill>
                  <a:schemeClr val="bg1">
                    <a:lumMod val="10000"/>
                  </a:schemeClr>
                </a:solidFill>
              </a:rPr>
              <a:t>Target adoption: </a:t>
            </a:r>
            <a:r>
              <a:rPr lang="en-US" b="0" dirty="0">
                <a:solidFill>
                  <a:schemeClr val="bg1">
                    <a:lumMod val="10000"/>
                  </a:schemeClr>
                </a:solidFill>
              </a:rPr>
              <a:t>Q1 2024</a:t>
            </a:r>
          </a:p>
          <a:p>
            <a:pPr marL="342900" indent="-342900">
              <a:buFont typeface="Arial" panose="020B0604020202020204" pitchFamily="34" charset="0"/>
              <a:buChar char="•"/>
            </a:pPr>
            <a:endParaRPr lang="en-US" b="0" dirty="0">
              <a:solidFill>
                <a:schemeClr val="bg1">
                  <a:lumMod val="10000"/>
                </a:schemeClr>
              </a:solidFill>
            </a:endParaRPr>
          </a:p>
        </p:txBody>
      </p:sp>
      <p:sp>
        <p:nvSpPr>
          <p:cNvPr id="12" name="Content Placeholder 3">
            <a:extLst>
              <a:ext uri="{FF2B5EF4-FFF2-40B4-BE49-F238E27FC236}">
                <a16:creationId xmlns:a16="http://schemas.microsoft.com/office/drawing/2014/main" id="{22105649-8B90-6C46-C537-C6A1801614AD}"/>
              </a:ext>
            </a:extLst>
          </p:cNvPr>
          <p:cNvSpPr>
            <a:spLocks noGrp="1"/>
          </p:cNvSpPr>
          <p:nvPr>
            <p:ph sz="quarter" idx="13"/>
          </p:nvPr>
        </p:nvSpPr>
        <p:spPr>
          <a:xfrm>
            <a:off x="6096000" y="274639"/>
            <a:ext cx="5758543" cy="5271919"/>
          </a:xfrm>
        </p:spPr>
        <p:txBody>
          <a:bodyPr>
            <a:normAutofit/>
          </a:bodyPr>
          <a:lstStyle/>
          <a:p>
            <a:r>
              <a:rPr lang="en-US" sz="2800" b="1" dirty="0"/>
              <a:t>Council of Europe</a:t>
            </a:r>
          </a:p>
          <a:p>
            <a:pPr marL="342900" indent="-342900">
              <a:buFont typeface="Arial" panose="020B0604020202020204" pitchFamily="34" charset="0"/>
              <a:buChar char="•"/>
            </a:pPr>
            <a:r>
              <a:rPr lang="en-US" b="1" dirty="0">
                <a:solidFill>
                  <a:schemeClr val="bg1">
                    <a:lumMod val="10000"/>
                  </a:schemeClr>
                </a:solidFill>
              </a:rPr>
              <a:t>Framework Convention</a:t>
            </a:r>
          </a:p>
          <a:p>
            <a:pPr marL="342900" indent="-342900">
              <a:buFont typeface="Arial" panose="020B0604020202020204" pitchFamily="34" charset="0"/>
              <a:buChar char="•"/>
            </a:pPr>
            <a:r>
              <a:rPr lang="en-US" dirty="0">
                <a:solidFill>
                  <a:schemeClr val="bg1">
                    <a:lumMod val="10000"/>
                  </a:schemeClr>
                </a:solidFill>
              </a:rPr>
              <a:t>Global : </a:t>
            </a:r>
            <a:r>
              <a:rPr lang="en-US" b="0" dirty="0">
                <a:solidFill>
                  <a:schemeClr val="bg1">
                    <a:lumMod val="10000"/>
                  </a:schemeClr>
                </a:solidFill>
              </a:rPr>
              <a:t>USA, MEX, ISR, JAP, CAN,…</a:t>
            </a:r>
          </a:p>
          <a:p>
            <a:pPr marL="342900" indent="-342900">
              <a:buFont typeface="Arial" panose="020B0604020202020204" pitchFamily="34" charset="0"/>
              <a:buChar char="•"/>
            </a:pPr>
            <a:r>
              <a:rPr lang="en-US" b="0" dirty="0">
                <a:solidFill>
                  <a:schemeClr val="bg1">
                    <a:lumMod val="10000"/>
                  </a:schemeClr>
                </a:solidFill>
              </a:rPr>
              <a:t>Legal basis: </a:t>
            </a:r>
            <a:r>
              <a:rPr lang="fr-BE" b="0" dirty="0" err="1">
                <a:solidFill>
                  <a:schemeClr val="bg1">
                    <a:lumMod val="10000"/>
                  </a:schemeClr>
                </a:solidFill>
              </a:rPr>
              <a:t>human</a:t>
            </a:r>
            <a:r>
              <a:rPr lang="fr-BE" b="0" dirty="0">
                <a:solidFill>
                  <a:schemeClr val="bg1">
                    <a:lumMod val="10000"/>
                  </a:schemeClr>
                </a:solidFill>
              </a:rPr>
              <a:t> </a:t>
            </a:r>
            <a:r>
              <a:rPr lang="fr-BE" b="0" dirty="0" err="1">
                <a:solidFill>
                  <a:schemeClr val="bg1">
                    <a:lumMod val="10000"/>
                  </a:schemeClr>
                </a:solidFill>
              </a:rPr>
              <a:t>rights</a:t>
            </a:r>
            <a:r>
              <a:rPr lang="fr-BE" dirty="0">
                <a:solidFill>
                  <a:schemeClr val="bg1">
                    <a:lumMod val="10000"/>
                  </a:schemeClr>
                </a:solidFill>
              </a:rPr>
              <a:t>, the </a:t>
            </a:r>
            <a:r>
              <a:rPr lang="fr-BE" dirty="0" err="1">
                <a:solidFill>
                  <a:schemeClr val="bg1">
                    <a:lumMod val="10000"/>
                  </a:schemeClr>
                </a:solidFill>
              </a:rPr>
              <a:t>rule</a:t>
            </a:r>
            <a:r>
              <a:rPr lang="fr-BE" dirty="0">
                <a:solidFill>
                  <a:schemeClr val="bg1">
                    <a:lumMod val="10000"/>
                  </a:schemeClr>
                </a:solidFill>
              </a:rPr>
              <a:t> of </a:t>
            </a:r>
            <a:r>
              <a:rPr lang="fr-BE" dirty="0" err="1">
                <a:solidFill>
                  <a:schemeClr val="bg1">
                    <a:lumMod val="10000"/>
                  </a:schemeClr>
                </a:solidFill>
              </a:rPr>
              <a:t>law</a:t>
            </a:r>
            <a:r>
              <a:rPr lang="fr-BE" dirty="0">
                <a:solidFill>
                  <a:schemeClr val="bg1">
                    <a:lumMod val="10000"/>
                  </a:schemeClr>
                </a:solidFill>
              </a:rPr>
              <a:t> and </a:t>
            </a:r>
            <a:r>
              <a:rPr lang="fr-BE" dirty="0" err="1">
                <a:solidFill>
                  <a:schemeClr val="bg1">
                    <a:lumMod val="10000"/>
                  </a:schemeClr>
                </a:solidFill>
              </a:rPr>
              <a:t>democracy</a:t>
            </a:r>
            <a:r>
              <a:rPr lang="fr-BE" dirty="0">
                <a:solidFill>
                  <a:schemeClr val="bg1">
                    <a:lumMod val="10000"/>
                  </a:schemeClr>
                </a:solidFill>
              </a:rPr>
              <a:t>? </a:t>
            </a:r>
          </a:p>
          <a:p>
            <a:pPr marL="342900" indent="-342900">
              <a:buFont typeface="Arial" panose="020B0604020202020204" pitchFamily="34" charset="0"/>
              <a:buChar char="•"/>
            </a:pPr>
            <a:r>
              <a:rPr lang="en-US" b="0" dirty="0">
                <a:solidFill>
                  <a:schemeClr val="bg1">
                    <a:lumMod val="10000"/>
                  </a:schemeClr>
                </a:solidFill>
              </a:rPr>
              <a:t>“Risk based approach”</a:t>
            </a:r>
          </a:p>
          <a:p>
            <a:pPr marL="342900" indent="-342900">
              <a:buFont typeface="Arial" panose="020B0604020202020204" pitchFamily="34" charset="0"/>
              <a:buChar char="•"/>
            </a:pPr>
            <a:r>
              <a:rPr lang="fr-BE" b="0" dirty="0">
                <a:solidFill>
                  <a:schemeClr val="bg1">
                    <a:lumMod val="10000"/>
                  </a:schemeClr>
                </a:solidFill>
              </a:rPr>
              <a:t>Coordination </a:t>
            </a:r>
            <a:r>
              <a:rPr lang="fr-BE" b="0" dirty="0" err="1">
                <a:solidFill>
                  <a:schemeClr val="bg1">
                    <a:lumMod val="10000"/>
                  </a:schemeClr>
                </a:solidFill>
              </a:rPr>
              <a:t>with</a:t>
            </a:r>
            <a:r>
              <a:rPr lang="fr-BE" b="0" dirty="0">
                <a:solidFill>
                  <a:schemeClr val="bg1">
                    <a:lumMod val="10000"/>
                  </a:schemeClr>
                </a:solidFill>
              </a:rPr>
              <a:t> </a:t>
            </a:r>
            <a:r>
              <a:rPr lang="fr-BE" b="0" dirty="0" err="1">
                <a:solidFill>
                  <a:schemeClr val="bg1">
                    <a:lumMod val="10000"/>
                  </a:schemeClr>
                </a:solidFill>
              </a:rPr>
              <a:t>existing</a:t>
            </a:r>
            <a:r>
              <a:rPr lang="fr-BE" dirty="0">
                <a:solidFill>
                  <a:schemeClr val="bg1">
                    <a:lumMod val="10000"/>
                  </a:schemeClr>
                </a:solidFill>
              </a:rPr>
              <a:t> </a:t>
            </a:r>
            <a:r>
              <a:rPr lang="fr-BE" dirty="0" err="1">
                <a:solidFill>
                  <a:schemeClr val="bg1">
                    <a:lumMod val="10000"/>
                  </a:schemeClr>
                </a:solidFill>
              </a:rPr>
              <a:t>authorities</a:t>
            </a:r>
            <a:r>
              <a:rPr lang="fr-BE" dirty="0">
                <a:solidFill>
                  <a:schemeClr val="bg1">
                    <a:lumMod val="10000"/>
                  </a:schemeClr>
                </a:solidFill>
              </a:rPr>
              <a:t> </a:t>
            </a:r>
            <a:r>
              <a:rPr lang="fr-BE" dirty="0" err="1">
                <a:solidFill>
                  <a:schemeClr val="bg1">
                    <a:lumMod val="10000"/>
                  </a:schemeClr>
                </a:solidFill>
              </a:rPr>
              <a:t>protecting</a:t>
            </a:r>
            <a:r>
              <a:rPr lang="fr-BE" dirty="0">
                <a:solidFill>
                  <a:schemeClr val="bg1">
                    <a:lumMod val="10000"/>
                  </a:schemeClr>
                </a:solidFill>
              </a:rPr>
              <a:t> HR</a:t>
            </a:r>
            <a:endParaRPr lang="fr-BE" b="0" dirty="0">
              <a:solidFill>
                <a:schemeClr val="bg1">
                  <a:lumMod val="10000"/>
                </a:schemeClr>
              </a:solidFill>
            </a:endParaRPr>
          </a:p>
          <a:p>
            <a:pPr marL="342900" indent="-342900">
              <a:buFont typeface="Arial" panose="020B0604020202020204" pitchFamily="34" charset="0"/>
              <a:buChar char="•"/>
            </a:pPr>
            <a:r>
              <a:rPr lang="en-US" dirty="0">
                <a:solidFill>
                  <a:schemeClr val="bg1">
                    <a:lumMod val="10000"/>
                  </a:schemeClr>
                </a:solidFill>
              </a:rPr>
              <a:t>Target finalization text: March</a:t>
            </a:r>
            <a:r>
              <a:rPr lang="en-US" b="0" dirty="0">
                <a:solidFill>
                  <a:schemeClr val="bg1">
                    <a:lumMod val="10000"/>
                  </a:schemeClr>
                </a:solidFill>
              </a:rPr>
              <a:t> 2024</a:t>
            </a:r>
          </a:p>
          <a:p>
            <a:pPr marL="342900" indent="-342900">
              <a:buFont typeface="Arial" panose="020B0604020202020204" pitchFamily="34" charset="0"/>
              <a:buChar char="•"/>
            </a:pPr>
            <a:endParaRPr lang="en-US" b="0" dirty="0">
              <a:solidFill>
                <a:schemeClr val="bg1">
                  <a:lumMod val="10000"/>
                </a:schemeClr>
              </a:solidFill>
            </a:endParaRPr>
          </a:p>
        </p:txBody>
      </p:sp>
      <p:pic>
        <p:nvPicPr>
          <p:cNvPr id="5" name="Afbeelding 4">
            <a:extLst>
              <a:ext uri="{FF2B5EF4-FFF2-40B4-BE49-F238E27FC236}">
                <a16:creationId xmlns:a16="http://schemas.microsoft.com/office/drawing/2014/main" id="{6E46ACE1-0D7B-3D0D-D55F-D9F92172BDA7}"/>
              </a:ext>
            </a:extLst>
          </p:cNvPr>
          <p:cNvPicPr>
            <a:picLocks noChangeAspect="1"/>
          </p:cNvPicPr>
          <p:nvPr/>
        </p:nvPicPr>
        <p:blipFill>
          <a:blip r:embed="rId4"/>
          <a:stretch>
            <a:fillRect/>
          </a:stretch>
        </p:blipFill>
        <p:spPr>
          <a:xfrm>
            <a:off x="974557" y="5743735"/>
            <a:ext cx="1462109" cy="981803"/>
          </a:xfrm>
          <a:prstGeom prst="rect">
            <a:avLst/>
          </a:prstGeom>
        </p:spPr>
      </p:pic>
    </p:spTree>
    <p:extLst>
      <p:ext uri="{BB962C8B-B14F-4D97-AF65-F5344CB8AC3E}">
        <p14:creationId xmlns:p14="http://schemas.microsoft.com/office/powerpoint/2010/main" val="912682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5A87A-2AFE-401B-863A-9EEC605AE280}"/>
              </a:ext>
            </a:extLst>
          </p:cNvPr>
          <p:cNvSpPr>
            <a:spLocks noGrp="1"/>
          </p:cNvSpPr>
          <p:nvPr>
            <p:ph type="title"/>
          </p:nvPr>
        </p:nvSpPr>
        <p:spPr>
          <a:xfrm>
            <a:off x="838200" y="530859"/>
            <a:ext cx="8630920" cy="1325563"/>
          </a:xfrm>
        </p:spPr>
        <p:txBody>
          <a:bodyPr/>
          <a:lstStyle/>
          <a:p>
            <a:r>
              <a:rPr lang="en-US" dirty="0"/>
              <a:t>ENNHRI’s work on AI: Regional engagement</a:t>
            </a:r>
          </a:p>
        </p:txBody>
      </p:sp>
      <p:sp>
        <p:nvSpPr>
          <p:cNvPr id="5" name="Content Placeholder 4">
            <a:extLst>
              <a:ext uri="{FF2B5EF4-FFF2-40B4-BE49-F238E27FC236}">
                <a16:creationId xmlns:a16="http://schemas.microsoft.com/office/drawing/2014/main" id="{99A498CD-E282-4F65-AF22-6F761B4099BD}"/>
              </a:ext>
            </a:extLst>
          </p:cNvPr>
          <p:cNvSpPr>
            <a:spLocks noGrp="1"/>
          </p:cNvSpPr>
          <p:nvPr>
            <p:ph idx="1"/>
          </p:nvPr>
        </p:nvSpPr>
        <p:spPr>
          <a:xfrm>
            <a:off x="838200" y="2324102"/>
            <a:ext cx="10515600" cy="4351338"/>
          </a:xfrm>
        </p:spPr>
        <p:txBody>
          <a:bodyPr/>
          <a:lstStyle/>
          <a:p>
            <a:r>
              <a:rPr lang="en-US" dirty="0"/>
              <a:t>EU AI Act </a:t>
            </a:r>
          </a:p>
          <a:p>
            <a:pPr lvl="1"/>
            <a:r>
              <a:rPr lang="en-US" dirty="0"/>
              <a:t>ENNHRI Common Position on EU AI Act</a:t>
            </a:r>
          </a:p>
          <a:p>
            <a:pPr lvl="1"/>
            <a:r>
              <a:rPr lang="en-US" dirty="0"/>
              <a:t>Joint Equinet-ENNHRI statement on EU AI Act </a:t>
            </a:r>
            <a:r>
              <a:rPr lang="en-US" dirty="0" err="1"/>
              <a:t>trilogue</a:t>
            </a:r>
            <a:r>
              <a:rPr lang="en-US" dirty="0"/>
              <a:t>.</a:t>
            </a:r>
          </a:p>
          <a:p>
            <a:r>
              <a:rPr lang="en-US" dirty="0"/>
              <a:t>Council of Europe AI Convention</a:t>
            </a:r>
          </a:p>
          <a:p>
            <a:pPr lvl="1"/>
            <a:r>
              <a:rPr lang="en-US" dirty="0"/>
              <a:t>ENNHRI Common Position on AI Convention</a:t>
            </a:r>
          </a:p>
          <a:p>
            <a:pPr lvl="1"/>
            <a:r>
              <a:rPr lang="en-US" dirty="0"/>
              <a:t>Joint ENNHRI-Equinet statement on enforcement mechanisms under AI Convention</a:t>
            </a:r>
          </a:p>
          <a:p>
            <a:pPr lvl="1"/>
            <a:r>
              <a:rPr lang="en-US" dirty="0"/>
              <a:t>ENNHRI’s observer status to Committee on AI (CAI) </a:t>
            </a:r>
          </a:p>
          <a:p>
            <a:pPr lvl="1"/>
            <a:r>
              <a:rPr lang="en-US" dirty="0"/>
              <a:t>Regular written input to CAI on draft Convention text. </a:t>
            </a:r>
          </a:p>
          <a:p>
            <a:pPr lvl="1"/>
            <a:endParaRPr lang="en-US" dirty="0"/>
          </a:p>
          <a:p>
            <a:pPr marL="0" indent="0">
              <a:buNone/>
            </a:pPr>
            <a:endParaRPr lang="en-US" dirty="0"/>
          </a:p>
        </p:txBody>
      </p:sp>
      <p:pic>
        <p:nvPicPr>
          <p:cNvPr id="3" name="Picture 2">
            <a:extLst>
              <a:ext uri="{FF2B5EF4-FFF2-40B4-BE49-F238E27FC236}">
                <a16:creationId xmlns:a16="http://schemas.microsoft.com/office/drawing/2014/main" id="{BE342A62-A0A1-38B9-8A26-DD4BABD552AD}"/>
              </a:ext>
            </a:extLst>
          </p:cNvPr>
          <p:cNvPicPr>
            <a:picLocks noChangeAspect="1"/>
          </p:cNvPicPr>
          <p:nvPr/>
        </p:nvPicPr>
        <p:blipFill>
          <a:blip r:embed="rId3"/>
          <a:stretch>
            <a:fillRect/>
          </a:stretch>
        </p:blipFill>
        <p:spPr>
          <a:xfrm>
            <a:off x="8086725" y="1220880"/>
            <a:ext cx="4105275" cy="1759404"/>
          </a:xfrm>
          <a:prstGeom prst="rect">
            <a:avLst/>
          </a:prstGeom>
        </p:spPr>
      </p:pic>
    </p:spTree>
    <p:extLst>
      <p:ext uri="{BB962C8B-B14F-4D97-AF65-F5344CB8AC3E}">
        <p14:creationId xmlns:p14="http://schemas.microsoft.com/office/powerpoint/2010/main" val="336143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5A87A-2AFE-401B-863A-9EEC605AE280}"/>
              </a:ext>
            </a:extLst>
          </p:cNvPr>
          <p:cNvSpPr>
            <a:spLocks noGrp="1"/>
          </p:cNvSpPr>
          <p:nvPr>
            <p:ph type="title"/>
          </p:nvPr>
        </p:nvSpPr>
        <p:spPr>
          <a:xfrm>
            <a:off x="838200" y="530859"/>
            <a:ext cx="8630920" cy="1325563"/>
          </a:xfrm>
        </p:spPr>
        <p:txBody>
          <a:bodyPr/>
          <a:lstStyle/>
          <a:p>
            <a:r>
              <a:rPr lang="en-US" dirty="0"/>
              <a:t>NHRI mandate and AI</a:t>
            </a:r>
          </a:p>
        </p:txBody>
      </p:sp>
      <p:sp>
        <p:nvSpPr>
          <p:cNvPr id="5" name="Content Placeholder 4">
            <a:extLst>
              <a:ext uri="{FF2B5EF4-FFF2-40B4-BE49-F238E27FC236}">
                <a16:creationId xmlns:a16="http://schemas.microsoft.com/office/drawing/2014/main" id="{99A498CD-E282-4F65-AF22-6F761B4099BD}"/>
              </a:ext>
            </a:extLst>
          </p:cNvPr>
          <p:cNvSpPr>
            <a:spLocks noGrp="1"/>
          </p:cNvSpPr>
          <p:nvPr>
            <p:ph idx="1"/>
          </p:nvPr>
        </p:nvSpPr>
        <p:spPr>
          <a:xfrm>
            <a:off x="838200" y="1633222"/>
            <a:ext cx="10515600" cy="4351338"/>
          </a:xfrm>
        </p:spPr>
        <p:txBody>
          <a:bodyPr/>
          <a:lstStyle/>
          <a:p>
            <a:r>
              <a:rPr lang="en-US" dirty="0"/>
              <a:t>NHRIs can:</a:t>
            </a:r>
          </a:p>
          <a:p>
            <a:pPr lvl="1"/>
            <a:r>
              <a:rPr lang="en-US" dirty="0">
                <a:latin typeface="Segoe UI Semilight" panose="020B0402040204020203" pitchFamily="34" charset="0"/>
                <a:ea typeface="Times New Roman" panose="02020603050405020304" pitchFamily="18" charset="0"/>
              </a:rPr>
              <a:t>i</a:t>
            </a:r>
            <a:r>
              <a:rPr lang="en-US" sz="2400" dirty="0">
                <a:effectLst/>
                <a:latin typeface="Segoe UI Semilight" panose="020B0402040204020203" pitchFamily="34" charset="0"/>
                <a:ea typeface="Times New Roman" panose="02020603050405020304" pitchFamily="18" charset="0"/>
              </a:rPr>
              <a:t>ssue policy recommendations and advice to governments</a:t>
            </a:r>
          </a:p>
          <a:p>
            <a:pPr lvl="1"/>
            <a:r>
              <a:rPr lang="en-US" sz="2400" dirty="0">
                <a:effectLst/>
                <a:latin typeface="Segoe UI Semilight" panose="020B0402040204020203" pitchFamily="34" charset="0"/>
                <a:ea typeface="Times New Roman" panose="02020603050405020304" pitchFamily="18" charset="0"/>
              </a:rPr>
              <a:t>monitor and report on AI’s impact</a:t>
            </a:r>
          </a:p>
          <a:p>
            <a:pPr lvl="1"/>
            <a:r>
              <a:rPr lang="en-US" sz="2400" dirty="0">
                <a:effectLst/>
                <a:latin typeface="Segoe UI Semilight" panose="020B0402040204020203" pitchFamily="34" charset="0"/>
                <a:ea typeface="Times New Roman" panose="02020603050405020304" pitchFamily="18" charset="0"/>
              </a:rPr>
              <a:t>raise awareness on human rights implications of AI</a:t>
            </a:r>
          </a:p>
          <a:p>
            <a:pPr lvl="1"/>
            <a:r>
              <a:rPr lang="en-US" sz="2400" dirty="0">
                <a:effectLst/>
                <a:latin typeface="Segoe UI Semilight" panose="020B0402040204020203" pitchFamily="34" charset="0"/>
                <a:ea typeface="Times New Roman" panose="02020603050405020304" pitchFamily="18" charset="0"/>
              </a:rPr>
              <a:t>consult with civil society and marginalized groups to ensure inclusive AI policies. </a:t>
            </a:r>
          </a:p>
          <a:p>
            <a:pPr lvl="1"/>
            <a:r>
              <a:rPr lang="en-US" sz="2400" dirty="0">
                <a:effectLst/>
                <a:latin typeface="Segoe UI Semilight" panose="020B0402040204020203" pitchFamily="34" charset="0"/>
                <a:ea typeface="Times New Roman" panose="02020603050405020304" pitchFamily="18" charset="0"/>
              </a:rPr>
              <a:t>contribute to AI guidelines and promote human rights impact assessments</a:t>
            </a:r>
          </a:p>
          <a:p>
            <a:pPr lvl="1"/>
            <a:r>
              <a:rPr lang="en-US" sz="2400" dirty="0">
                <a:effectLst/>
                <a:latin typeface="Segoe UI Semilight" panose="020B0402040204020203" pitchFamily="34" charset="0"/>
                <a:ea typeface="Times New Roman" panose="02020603050405020304" pitchFamily="18" charset="0"/>
              </a:rPr>
              <a:t>investigate complaints on AI</a:t>
            </a:r>
          </a:p>
          <a:p>
            <a:pPr lvl="1"/>
            <a:r>
              <a:rPr lang="en-US" sz="2400" dirty="0">
                <a:effectLst/>
                <a:latin typeface="Segoe UI Semilight" panose="020B0402040204020203" pitchFamily="34" charset="0"/>
                <a:ea typeface="Times New Roman" panose="02020603050405020304" pitchFamily="18" charset="0"/>
              </a:rPr>
              <a:t>In some cases, seek legal remedies</a:t>
            </a:r>
          </a:p>
          <a:p>
            <a:pPr lvl="1"/>
            <a:endParaRPr lang="en-US" sz="2400" dirty="0">
              <a:effectLst/>
              <a:latin typeface="Segoe UI Semilight" panose="020B0402040204020203" pitchFamily="34" charset="0"/>
              <a:ea typeface="Times New Roman" panose="02020603050405020304" pitchFamily="18" charset="0"/>
            </a:endParaRPr>
          </a:p>
          <a:p>
            <a:pPr lvl="1"/>
            <a:endParaRPr lang="en-US" sz="2400" dirty="0">
              <a:effectLst/>
              <a:latin typeface="Segoe UI Semilight" panose="020B0402040204020203" pitchFamily="34" charset="0"/>
              <a:ea typeface="Times New Roman" panose="02020603050405020304" pitchFamily="18" charset="0"/>
            </a:endParaRPr>
          </a:p>
          <a:p>
            <a:pPr lvl="1"/>
            <a:endParaRPr lang="en-US" sz="2400" dirty="0">
              <a:effectLst/>
              <a:latin typeface="Segoe UI Semilight" panose="020B0402040204020203" pitchFamily="34" charset="0"/>
              <a:ea typeface="Times New Roman" panose="02020603050405020304" pitchFamily="18" charset="0"/>
            </a:endParaRPr>
          </a:p>
          <a:p>
            <a:pPr lvl="1"/>
            <a:endParaRPr lang="en-US" dirty="0"/>
          </a:p>
          <a:p>
            <a:endParaRPr lang="en-US" dirty="0"/>
          </a:p>
          <a:p>
            <a:pPr marL="0" indent="0">
              <a:buNone/>
            </a:pPr>
            <a:endParaRPr lang="en-US" dirty="0"/>
          </a:p>
        </p:txBody>
      </p:sp>
      <p:pic>
        <p:nvPicPr>
          <p:cNvPr id="1028" name="Picture 4" descr="Council of Europe and Artificial Intelligence - Artificial Intelligence">
            <a:extLst>
              <a:ext uri="{FF2B5EF4-FFF2-40B4-BE49-F238E27FC236}">
                <a16:creationId xmlns:a16="http://schemas.microsoft.com/office/drawing/2014/main" id="{5106DE48-EAA2-F69D-5D6D-9B1049881A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5760" y="4491990"/>
            <a:ext cx="4206240" cy="2366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318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AD230E-4451-6292-3F1B-8AEAE5B6118C}"/>
              </a:ext>
            </a:extLst>
          </p:cNvPr>
          <p:cNvSpPr>
            <a:spLocks noGrp="1"/>
          </p:cNvSpPr>
          <p:nvPr>
            <p:ph type="title"/>
          </p:nvPr>
        </p:nvSpPr>
        <p:spPr/>
        <p:txBody>
          <a:bodyPr/>
          <a:lstStyle/>
          <a:p>
            <a:r>
              <a:rPr lang="nl-BE" dirty="0"/>
              <a:t>We </a:t>
            </a:r>
            <a:r>
              <a:rPr lang="nl-BE" dirty="0" err="1"/>
              <a:t>need</a:t>
            </a:r>
            <a:r>
              <a:rPr lang="nl-BE" dirty="0"/>
              <a:t> </a:t>
            </a:r>
            <a:r>
              <a:rPr lang="nl-BE" dirty="0" err="1"/>
              <a:t>your</a:t>
            </a:r>
            <a:r>
              <a:rPr lang="nl-BE" dirty="0"/>
              <a:t> help!</a:t>
            </a:r>
            <a:endParaRPr lang="LID4096" dirty="0"/>
          </a:p>
        </p:txBody>
      </p:sp>
      <p:sp>
        <p:nvSpPr>
          <p:cNvPr id="3" name="Tijdelijke aanduiding voor inhoud 2">
            <a:extLst>
              <a:ext uri="{FF2B5EF4-FFF2-40B4-BE49-F238E27FC236}">
                <a16:creationId xmlns:a16="http://schemas.microsoft.com/office/drawing/2014/main" id="{AFD41796-1F8A-FD14-56E7-532E24FFED68}"/>
              </a:ext>
            </a:extLst>
          </p:cNvPr>
          <p:cNvSpPr>
            <a:spLocks noGrp="1"/>
          </p:cNvSpPr>
          <p:nvPr>
            <p:ph idx="1"/>
          </p:nvPr>
        </p:nvSpPr>
        <p:spPr/>
        <p:txBody>
          <a:bodyPr/>
          <a:lstStyle/>
          <a:p>
            <a:r>
              <a:rPr lang="nl-BE" dirty="0" err="1"/>
              <a:t>Outcome</a:t>
            </a:r>
            <a:r>
              <a:rPr lang="nl-BE" dirty="0"/>
              <a:t> co-lab:</a:t>
            </a:r>
          </a:p>
          <a:p>
            <a:pPr lvl="1"/>
            <a:r>
              <a:rPr lang="nl-BE" dirty="0" err="1"/>
              <a:t>Diverging</a:t>
            </a:r>
            <a:r>
              <a:rPr lang="nl-BE" dirty="0"/>
              <a:t> levels of expertise </a:t>
            </a:r>
            <a:r>
              <a:rPr lang="nl-BE" dirty="0" err="1"/>
              <a:t>and</a:t>
            </a:r>
            <a:r>
              <a:rPr lang="nl-BE" dirty="0"/>
              <a:t> </a:t>
            </a:r>
            <a:r>
              <a:rPr lang="nl-BE" dirty="0" err="1"/>
              <a:t>experience</a:t>
            </a:r>
            <a:r>
              <a:rPr lang="nl-BE" dirty="0"/>
              <a:t> </a:t>
            </a:r>
            <a:r>
              <a:rPr lang="nl-BE" dirty="0" err="1"/>
              <a:t>amongst</a:t>
            </a:r>
            <a:r>
              <a:rPr lang="nl-BE" dirty="0"/>
              <a:t> different WG</a:t>
            </a:r>
          </a:p>
          <a:p>
            <a:pPr lvl="1"/>
            <a:r>
              <a:rPr lang="nl-BE" dirty="0" err="1"/>
              <a:t>Instead</a:t>
            </a:r>
            <a:r>
              <a:rPr lang="nl-BE" dirty="0"/>
              <a:t> of </a:t>
            </a:r>
            <a:r>
              <a:rPr lang="nl-BE" dirty="0" err="1"/>
              <a:t>pointing</a:t>
            </a:r>
            <a:r>
              <a:rPr lang="nl-BE" dirty="0"/>
              <a:t> out </a:t>
            </a:r>
            <a:r>
              <a:rPr lang="nl-BE" dirty="0" err="1"/>
              <a:t>what’s</a:t>
            </a:r>
            <a:r>
              <a:rPr lang="nl-BE" dirty="0"/>
              <a:t> wrong, AI WG </a:t>
            </a:r>
            <a:r>
              <a:rPr lang="nl-BE" dirty="0" err="1"/>
              <a:t>needs</a:t>
            </a:r>
            <a:r>
              <a:rPr lang="nl-BE" dirty="0"/>
              <a:t> </a:t>
            </a:r>
            <a:r>
              <a:rPr lang="nl-BE" dirty="0" err="1"/>
              <a:t>to</a:t>
            </a:r>
            <a:r>
              <a:rPr lang="nl-BE" dirty="0"/>
              <a:t> produce tools</a:t>
            </a:r>
          </a:p>
          <a:p>
            <a:pPr lvl="1"/>
            <a:r>
              <a:rPr lang="nl-BE" dirty="0"/>
              <a:t>AI is </a:t>
            </a:r>
            <a:r>
              <a:rPr lang="nl-BE" dirty="0" err="1"/>
              <a:t>too</a:t>
            </a:r>
            <a:r>
              <a:rPr lang="nl-BE" dirty="0"/>
              <a:t> </a:t>
            </a:r>
            <a:r>
              <a:rPr lang="nl-BE" dirty="0" err="1"/>
              <a:t>broad</a:t>
            </a:r>
            <a:r>
              <a:rPr lang="nl-BE" dirty="0"/>
              <a:t>: </a:t>
            </a:r>
            <a:r>
              <a:rPr lang="nl-BE" dirty="0" err="1"/>
              <a:t>work</a:t>
            </a:r>
            <a:r>
              <a:rPr lang="nl-BE" dirty="0"/>
              <a:t> via </a:t>
            </a:r>
            <a:r>
              <a:rPr lang="nl-BE" dirty="0" err="1"/>
              <a:t>thematic</a:t>
            </a:r>
            <a:r>
              <a:rPr lang="nl-BE" dirty="0"/>
              <a:t> </a:t>
            </a:r>
            <a:r>
              <a:rPr lang="nl-BE" dirty="0" err="1"/>
              <a:t>WGs</a:t>
            </a:r>
            <a:r>
              <a:rPr lang="nl-BE" dirty="0"/>
              <a:t> + AI WG for </a:t>
            </a:r>
            <a:r>
              <a:rPr lang="nl-BE" dirty="0" err="1"/>
              <a:t>transversal</a:t>
            </a:r>
            <a:r>
              <a:rPr lang="nl-BE" dirty="0"/>
              <a:t> issues </a:t>
            </a:r>
            <a:r>
              <a:rPr lang="nl-BE" dirty="0" err="1"/>
              <a:t>such</a:t>
            </a:r>
            <a:r>
              <a:rPr lang="nl-BE" dirty="0"/>
              <a:t> as </a:t>
            </a:r>
            <a:r>
              <a:rPr lang="nl-BE" dirty="0" err="1"/>
              <a:t>enforcement</a:t>
            </a:r>
            <a:endParaRPr lang="nl-BE" dirty="0"/>
          </a:p>
          <a:p>
            <a:r>
              <a:rPr lang="nl-BE" dirty="0" err="1"/>
              <a:t>Need</a:t>
            </a:r>
            <a:r>
              <a:rPr lang="nl-BE" dirty="0"/>
              <a:t> for of a </a:t>
            </a:r>
            <a:r>
              <a:rPr lang="nl-BE" dirty="0" err="1"/>
              <a:t>positive</a:t>
            </a:r>
            <a:r>
              <a:rPr lang="nl-BE" dirty="0"/>
              <a:t> </a:t>
            </a:r>
            <a:r>
              <a:rPr lang="nl-BE" dirty="0" err="1"/>
              <a:t>narrative</a:t>
            </a:r>
            <a:r>
              <a:rPr lang="nl-BE" dirty="0"/>
              <a:t> </a:t>
            </a:r>
            <a:r>
              <a:rPr lang="nl-BE" dirty="0">
                <a:sym typeface="Wingdings" panose="05000000000000000000" pitchFamily="2" charset="2"/>
              </a:rPr>
              <a:t> </a:t>
            </a:r>
            <a:r>
              <a:rPr lang="nl-BE" dirty="0" err="1">
                <a:sym typeface="Wingdings" panose="05000000000000000000" pitchFamily="2" charset="2"/>
              </a:rPr>
              <a:t>moral</a:t>
            </a:r>
            <a:r>
              <a:rPr lang="nl-BE" dirty="0">
                <a:sym typeface="Wingdings" panose="05000000000000000000" pitchFamily="2" charset="2"/>
              </a:rPr>
              <a:t> </a:t>
            </a:r>
            <a:r>
              <a:rPr lang="nl-BE" dirty="0" err="1">
                <a:sym typeface="Wingdings" panose="05000000000000000000" pitchFamily="2" charset="2"/>
              </a:rPr>
              <a:t>highground</a:t>
            </a:r>
            <a:endParaRPr lang="nl-BE" dirty="0">
              <a:sym typeface="Wingdings" panose="05000000000000000000" pitchFamily="2" charset="2"/>
            </a:endParaRPr>
          </a:p>
          <a:p>
            <a:r>
              <a:rPr lang="nl-BE" dirty="0">
                <a:sym typeface="Wingdings" panose="05000000000000000000" pitchFamily="2" charset="2"/>
              </a:rPr>
              <a:t>How </a:t>
            </a:r>
            <a:r>
              <a:rPr lang="nl-BE" dirty="0" err="1">
                <a:sym typeface="Wingdings" panose="05000000000000000000" pitchFamily="2" charset="2"/>
              </a:rPr>
              <a:t>to</a:t>
            </a:r>
            <a:r>
              <a:rPr lang="nl-BE" dirty="0">
                <a:sym typeface="Wingdings" panose="05000000000000000000" pitchFamily="2" charset="2"/>
              </a:rPr>
              <a:t> </a:t>
            </a:r>
            <a:r>
              <a:rPr lang="nl-BE" dirty="0" err="1">
                <a:sym typeface="Wingdings" panose="05000000000000000000" pitchFamily="2" charset="2"/>
              </a:rPr>
              <a:t>respond</a:t>
            </a:r>
            <a:r>
              <a:rPr lang="nl-BE" dirty="0">
                <a:sym typeface="Wingdings" panose="05000000000000000000" pitchFamily="2" charset="2"/>
              </a:rPr>
              <a:t> </a:t>
            </a:r>
            <a:r>
              <a:rPr lang="nl-BE" dirty="0" err="1">
                <a:sym typeface="Wingdings" panose="05000000000000000000" pitchFamily="2" charset="2"/>
              </a:rPr>
              <a:t>to</a:t>
            </a:r>
            <a:r>
              <a:rPr lang="nl-BE" dirty="0">
                <a:sym typeface="Wingdings" panose="05000000000000000000" pitchFamily="2" charset="2"/>
              </a:rPr>
              <a:t> </a:t>
            </a:r>
            <a:r>
              <a:rPr lang="nl-BE" dirty="0" err="1">
                <a:sym typeface="Wingdings" panose="05000000000000000000" pitchFamily="2" charset="2"/>
              </a:rPr>
              <a:t>securitization</a:t>
            </a:r>
            <a:r>
              <a:rPr lang="nl-BE" dirty="0">
                <a:sym typeface="Wingdings" panose="05000000000000000000" pitchFamily="2" charset="2"/>
              </a:rPr>
              <a:t> discours?</a:t>
            </a:r>
            <a:endParaRPr lang="LID4096" dirty="0"/>
          </a:p>
        </p:txBody>
      </p:sp>
    </p:spTree>
    <p:extLst>
      <p:ext uri="{BB962C8B-B14F-4D97-AF65-F5344CB8AC3E}">
        <p14:creationId xmlns:p14="http://schemas.microsoft.com/office/powerpoint/2010/main" val="3469834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B4F964E-3375-26FE-72AE-7CEC48E19FB4}"/>
              </a:ext>
            </a:extLst>
          </p:cNvPr>
          <p:cNvSpPr>
            <a:spLocks noGrp="1"/>
          </p:cNvSpPr>
          <p:nvPr>
            <p:ph type="ctrTitle"/>
          </p:nvPr>
        </p:nvSpPr>
        <p:spPr>
          <a:xfrm>
            <a:off x="1718310" y="3034665"/>
            <a:ext cx="9144000" cy="788670"/>
          </a:xfrm>
        </p:spPr>
        <p:txBody>
          <a:bodyPr>
            <a:normAutofit/>
          </a:bodyPr>
          <a:lstStyle/>
          <a:p>
            <a:r>
              <a:rPr lang="nl-BE" sz="4800" err="1"/>
              <a:t>Thank</a:t>
            </a:r>
            <a:r>
              <a:rPr lang="nl-BE" sz="4800"/>
              <a:t> </a:t>
            </a:r>
            <a:r>
              <a:rPr lang="nl-BE" sz="4800" err="1"/>
              <a:t>you</a:t>
            </a:r>
            <a:r>
              <a:rPr lang="nl-BE" sz="4800"/>
              <a:t> </a:t>
            </a:r>
            <a:r>
              <a:rPr lang="nl-BE" sz="4800" err="1"/>
              <a:t>for</a:t>
            </a:r>
            <a:r>
              <a:rPr lang="nl-BE" sz="4800"/>
              <a:t> </a:t>
            </a:r>
            <a:r>
              <a:rPr lang="nl-BE" sz="4800" err="1"/>
              <a:t>your</a:t>
            </a:r>
            <a:r>
              <a:rPr lang="nl-BE" sz="4800"/>
              <a:t> attention!</a:t>
            </a:r>
          </a:p>
        </p:txBody>
      </p:sp>
      <p:pic>
        <p:nvPicPr>
          <p:cNvPr id="6" name="Picture 5" descr="A blue and black rectangle with white text&#10;&#10;Description automatically generated">
            <a:extLst>
              <a:ext uri="{FF2B5EF4-FFF2-40B4-BE49-F238E27FC236}">
                <a16:creationId xmlns:a16="http://schemas.microsoft.com/office/drawing/2014/main" id="{807C1CDB-FF18-F097-EE69-EB255127E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0470" y="5596257"/>
            <a:ext cx="2754630" cy="857228"/>
          </a:xfrm>
          <a:prstGeom prst="rect">
            <a:avLst/>
          </a:prstGeom>
        </p:spPr>
      </p:pic>
    </p:spTree>
    <p:extLst>
      <p:ext uri="{BB962C8B-B14F-4D97-AF65-F5344CB8AC3E}">
        <p14:creationId xmlns:p14="http://schemas.microsoft.com/office/powerpoint/2010/main" val="1542988780"/>
      </p:ext>
    </p:extLst>
  </p:cSld>
  <p:clrMapOvr>
    <a:masterClrMapping/>
  </p:clrMapOvr>
</p:sld>
</file>

<file path=ppt/theme/theme1.xml><?xml version="1.0" encoding="utf-8"?>
<a:theme xmlns:a="http://schemas.openxmlformats.org/drawingml/2006/main" name="Office Theme">
  <a:themeElements>
    <a:clrScheme name="ENNHRI Colour Palette">
      <a:dk1>
        <a:sysClr val="windowText" lastClr="000000"/>
      </a:dk1>
      <a:lt1>
        <a:sysClr val="window" lastClr="FFFFFF"/>
      </a:lt1>
      <a:dk2>
        <a:srgbClr val="042E6F"/>
      </a:dk2>
      <a:lt2>
        <a:srgbClr val="D9E6F1"/>
      </a:lt2>
      <a:accent1>
        <a:srgbClr val="042E6F"/>
      </a:accent1>
      <a:accent2>
        <a:srgbClr val="4383BB"/>
      </a:accent2>
      <a:accent3>
        <a:srgbClr val="951C55"/>
      </a:accent3>
      <a:accent4>
        <a:srgbClr val="FFFFFF"/>
      </a:accent4>
      <a:accent5>
        <a:srgbClr val="FFFFFF"/>
      </a:accent5>
      <a:accent6>
        <a:srgbClr val="FFFFFF"/>
      </a:accent6>
      <a:hlink>
        <a:srgbClr val="042E6F"/>
      </a:hlink>
      <a:folHlink>
        <a:srgbClr val="954F72"/>
      </a:folHlink>
    </a:clrScheme>
    <a:fontScheme name="ENNHRI Fonts">
      <a:majorFont>
        <a:latin typeface="Segoe UI Semibold"/>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18542CFF22EA40A27022969FABD92D" ma:contentTypeVersion="20" ma:contentTypeDescription="Create a new document." ma:contentTypeScope="" ma:versionID="a09890b44a4afcc41eace6ebc1a11cd6">
  <xsd:schema xmlns:xsd="http://www.w3.org/2001/XMLSchema" xmlns:xs="http://www.w3.org/2001/XMLSchema" xmlns:p="http://schemas.microsoft.com/office/2006/metadata/properties" xmlns:ns2="82f0c8be-56c8-41ae-9c05-7ae30d3672b5" xmlns:ns3="8eca5669-8f69-4136-a5c7-47b3e2c306f6" targetNamespace="http://schemas.microsoft.com/office/2006/metadata/properties" ma:root="true" ma:fieldsID="98002cae5a24a26e887851392f3cc6ad" ns2:_="" ns3:_="">
    <xsd:import namespace="82f0c8be-56c8-41ae-9c05-7ae30d3672b5"/>
    <xsd:import namespace="8eca5669-8f69-4136-a5c7-47b3e2c306f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JoaoVerdelh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f0c8be-56c8-41ae-9c05-7ae30d3672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91b2610-8ca3-4954-baf1-f497d7f4fe9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JoaoVerdelho" ma:index="25" nillable="true" ma:displayName="Note taker" ma:format="Dropdown" ma:list="UserInfo" ma:SharePointGroup="0" ma:internalName="JoaoVerdelho">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eca5669-8f69-4136-a5c7-47b3e2c306f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53352cc-8657-4305-9302-1a27cb8672eb}" ma:internalName="TaxCatchAll" ma:showField="CatchAllData" ma:web="8eca5669-8f69-4136-a5c7-47b3e2c306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eca5669-8f69-4136-a5c7-47b3e2c306f6">
      <UserInfo>
        <DisplayName>Christos Katsalis</DisplayName>
        <AccountId>12</AccountId>
        <AccountType/>
      </UserInfo>
      <UserInfo>
        <DisplayName>Thomas Tharakan</DisplayName>
        <AccountId>1403</AccountId>
        <AccountType/>
      </UserInfo>
      <UserInfo>
        <DisplayName>Nele Roekens</DisplayName>
        <AccountId>1445</AccountId>
        <AccountType/>
      </UserInfo>
      <UserInfo>
        <DisplayName>João Póvoas Figueira Verdelho</DisplayName>
        <AccountId>1634</AccountId>
        <AccountType/>
      </UserInfo>
      <UserInfo>
        <DisplayName>Sophie Hale</DisplayName>
        <AccountId>1505</AccountId>
        <AccountType/>
      </UserInfo>
    </SharedWithUsers>
    <TaxCatchAll xmlns="8eca5669-8f69-4136-a5c7-47b3e2c306f6" xsi:nil="true"/>
    <lcf76f155ced4ddcb4097134ff3c332f xmlns="82f0c8be-56c8-41ae-9c05-7ae30d3672b5">
      <Terms xmlns="http://schemas.microsoft.com/office/infopath/2007/PartnerControls"/>
    </lcf76f155ced4ddcb4097134ff3c332f>
    <JoaoVerdelho xmlns="82f0c8be-56c8-41ae-9c05-7ae30d3672b5">
      <UserInfo>
        <DisplayName/>
        <AccountId xsi:nil="true"/>
        <AccountType/>
      </UserInfo>
    </JoaoVerdelho>
  </documentManagement>
</p:properties>
</file>

<file path=customXml/itemProps1.xml><?xml version="1.0" encoding="utf-8"?>
<ds:datastoreItem xmlns:ds="http://schemas.openxmlformats.org/officeDocument/2006/customXml" ds:itemID="{250F84B1-669D-4BF0-91C0-5E5A72F8CD26}">
  <ds:schemaRefs>
    <ds:schemaRef ds:uri="82f0c8be-56c8-41ae-9c05-7ae30d3672b5"/>
    <ds:schemaRef ds:uri="8eca5669-8f69-4136-a5c7-47b3e2c306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037B93B-B265-4F7E-8EEC-25BF234C58F3}">
  <ds:schemaRefs>
    <ds:schemaRef ds:uri="http://schemas.microsoft.com/sharepoint/v3/contenttype/forms"/>
  </ds:schemaRefs>
</ds:datastoreItem>
</file>

<file path=customXml/itemProps3.xml><?xml version="1.0" encoding="utf-8"?>
<ds:datastoreItem xmlns:ds="http://schemas.openxmlformats.org/officeDocument/2006/customXml" ds:itemID="{1B5EDE58-F85E-42DC-A4CE-850EBE5E4639}">
  <ds:schemaRefs>
    <ds:schemaRef ds:uri="http://www.w3.org/XML/1998/namespace"/>
    <ds:schemaRef ds:uri="http://purl.org/dc/dcmitype/"/>
    <ds:schemaRef ds:uri="http://purl.org/dc/terms/"/>
    <ds:schemaRef ds:uri="http://schemas.microsoft.com/office/2006/metadata/properties"/>
    <ds:schemaRef ds:uri="http://purl.org/dc/elements/1.1/"/>
    <ds:schemaRef ds:uri="82f0c8be-56c8-41ae-9c05-7ae30d3672b5"/>
    <ds:schemaRef ds:uri="http://schemas.microsoft.com/office/2006/documentManagement/types"/>
    <ds:schemaRef ds:uri="http://schemas.microsoft.com/office/infopath/2007/PartnerControls"/>
    <ds:schemaRef ds:uri="http://schemas.openxmlformats.org/package/2006/metadata/core-properties"/>
    <ds:schemaRef ds:uri="8eca5669-8f69-4136-a5c7-47b3e2c306f6"/>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2618</Words>
  <Application>Microsoft Office PowerPoint</Application>
  <PresentationFormat>Widescreen</PresentationFormat>
  <Paragraphs>179</Paragraphs>
  <Slides>19</Slides>
  <Notes>18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Calibri</vt:lpstr>
      <vt:lpstr>Calibri Light</vt:lpstr>
      <vt:lpstr>Courier New</vt:lpstr>
      <vt:lpstr>LinLibertineT</vt:lpstr>
      <vt:lpstr>Segoe UI</vt:lpstr>
      <vt:lpstr>Segoe UI Semibold</vt:lpstr>
      <vt:lpstr>Segoe UI Semilight</vt:lpstr>
      <vt:lpstr>Symbol</vt:lpstr>
      <vt:lpstr>Times New Roman</vt:lpstr>
      <vt:lpstr>Office Theme</vt:lpstr>
      <vt:lpstr>AI WG infosession on AI and communications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and human rights </vt:lpstr>
      <vt:lpstr>PowerPoint Presentation</vt:lpstr>
      <vt:lpstr>PowerPoint Presentation</vt:lpstr>
      <vt:lpstr>AI related challenges </vt:lpstr>
      <vt:lpstr>ENNHRI’s work on AI: Capacity building</vt:lpstr>
      <vt:lpstr>PowerPoint Presentation</vt:lpstr>
      <vt:lpstr>PowerPoint Presentation</vt:lpstr>
      <vt:lpstr>ENNHRI’s work on AI: Regional engagement</vt:lpstr>
      <vt:lpstr>NHRI mandate and AI</vt:lpstr>
      <vt:lpstr>We need your help!</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ENN</dc:title>
  <dc:creator>Ala Al-Mahaidi</dc:creator>
  <cp:lastModifiedBy>Celina Bebenek</cp:lastModifiedBy>
  <cp:revision>3</cp:revision>
  <dcterms:created xsi:type="dcterms:W3CDTF">2018-12-19T15:58:41Z</dcterms:created>
  <dcterms:modified xsi:type="dcterms:W3CDTF">2023-12-14T11:10:32Z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0x010100F518542CFF22EA40A27022969FABD92D</vt:lpwstr>
  </property>
  <property fmtid="{D5CDD505-2E9C-101B-9397-08002B2CF9AE}" pid="3" name="MediaServiceImageTags">
    <vt:lpwstr/>
  </property>
</Properties>
</file>